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2" r:id="rId7"/>
    <p:sldId id="271" r:id="rId8"/>
    <p:sldId id="275" r:id="rId9"/>
    <p:sldId id="272" r:id="rId10"/>
    <p:sldId id="273" r:id="rId11"/>
    <p:sldId id="269" r:id="rId12"/>
    <p:sldId id="274" r:id="rId13"/>
    <p:sldId id="263" r:id="rId14"/>
    <p:sldId id="264" r:id="rId15"/>
    <p:sldId id="265" r:id="rId16"/>
    <p:sldId id="266" r:id="rId17"/>
    <p:sldId id="267" r:id="rId18"/>
    <p:sldId id="26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p:cViewPr varScale="1">
        <p:scale>
          <a:sx n="94" d="100"/>
          <a:sy n="94" d="100"/>
        </p:scale>
        <p:origin x="-14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610A8-8191-4123-A449-A36FFD371AAE}"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178077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610A8-8191-4123-A449-A36FFD371AAE}"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346375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610A8-8191-4123-A449-A36FFD371AAE}"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244509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610A8-8191-4123-A449-A36FFD371AAE}"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80179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610A8-8191-4123-A449-A36FFD371AAE}"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327754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610A8-8191-4123-A449-A36FFD371AAE}"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143403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610A8-8191-4123-A449-A36FFD371AAE}"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14118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610A8-8191-4123-A449-A36FFD371AAE}"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280429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610A8-8191-4123-A449-A36FFD371AAE}"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107174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610A8-8191-4123-A449-A36FFD371AAE}"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178580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610A8-8191-4123-A449-A36FFD371AAE}"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D1A2F-B138-49DA-8213-B683D8C3BA7B}" type="slidenum">
              <a:rPr lang="en-US" smtClean="0"/>
              <a:t>‹#›</a:t>
            </a:fld>
            <a:endParaRPr lang="en-US"/>
          </a:p>
        </p:txBody>
      </p:sp>
    </p:spTree>
    <p:extLst>
      <p:ext uri="{BB962C8B-B14F-4D97-AF65-F5344CB8AC3E}">
        <p14:creationId xmlns:p14="http://schemas.microsoft.com/office/powerpoint/2010/main" val="364303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610A8-8191-4123-A449-A36FFD371AAE}" type="datetimeFigureOut">
              <a:rPr lang="en-US" smtClean="0"/>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D1A2F-B138-49DA-8213-B683D8C3BA7B}" type="slidenum">
              <a:rPr lang="en-US" smtClean="0"/>
              <a:t>‹#›</a:t>
            </a:fld>
            <a:endParaRPr lang="en-US"/>
          </a:p>
        </p:txBody>
      </p:sp>
    </p:spTree>
    <p:extLst>
      <p:ext uri="{BB962C8B-B14F-4D97-AF65-F5344CB8AC3E}">
        <p14:creationId xmlns:p14="http://schemas.microsoft.com/office/powerpoint/2010/main" val="375688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458200" cy="762000"/>
          </a:xfrm>
        </p:spPr>
        <p:txBody>
          <a:bodyPr>
            <a:normAutofit/>
          </a:bodyPr>
          <a:lstStyle/>
          <a:p>
            <a:r>
              <a:rPr lang="en-US" sz="3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Northern Nevada Winter Storm Event 2017</a:t>
            </a:r>
            <a:endParaRPr lang="en-US"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463" y="914400"/>
            <a:ext cx="6515100" cy="4343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919249" y="5410200"/>
            <a:ext cx="7293856" cy="1200329"/>
          </a:xfrm>
          <a:prstGeom prst="rect">
            <a:avLst/>
          </a:prstGeom>
          <a:noFill/>
        </p:spPr>
        <p:txBody>
          <a:bodyPr wrap="non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Nevada Department of Public Safety’s Division of Emergency Management</a:t>
            </a:r>
          </a:p>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Incident Location: Northern Nevada and Tribal Nations</a:t>
            </a:r>
          </a:p>
          <a:p>
            <a:pPr lvl="0" algn="ctr"/>
            <a:r>
              <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Incident Mission #:01042017-151</a:t>
            </a:r>
          </a:p>
          <a:p>
            <a:pPr lvl="0" algn="ctr"/>
            <a:r>
              <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Incident Overview</a:t>
            </a:r>
          </a:p>
        </p:txBody>
      </p:sp>
    </p:spTree>
    <p:extLst>
      <p:ext uri="{BB962C8B-B14F-4D97-AF65-F5344CB8AC3E}">
        <p14:creationId xmlns:p14="http://schemas.microsoft.com/office/powerpoint/2010/main" val="1916555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State of Nevada Significant Events</a:t>
            </a:r>
            <a:endParaRPr lang="en-US" dirty="0"/>
          </a:p>
        </p:txBody>
      </p:sp>
      <p:sp>
        <p:nvSpPr>
          <p:cNvPr id="4" name="TextBox 3"/>
          <p:cNvSpPr txBox="1"/>
          <p:nvPr/>
        </p:nvSpPr>
        <p:spPr>
          <a:xfrm>
            <a:off x="291499" y="1003184"/>
            <a:ext cx="8534400" cy="6093976"/>
          </a:xfrm>
          <a:prstGeom prst="rect">
            <a:avLst/>
          </a:prstGeom>
          <a:noFill/>
        </p:spPr>
        <p:txBody>
          <a:bodyPr wrap="squar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Sunday, January 8</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State Emergency Operations Center </a:t>
            </a:r>
            <a:r>
              <a:rPr lang="en-US" sz="1200" dirty="0" smtClean="0">
                <a:solidFill>
                  <a:prstClr val="black"/>
                </a:solidFill>
                <a:latin typeface="Times New Roman" panose="02020603050405020304" pitchFamily="18" charset="0"/>
                <a:cs typeface="Times New Roman" panose="02020603050405020304" pitchFamily="18" charset="0"/>
              </a:rPr>
              <a:t>increases to full activation </a:t>
            </a:r>
          </a:p>
          <a:p>
            <a:pPr marL="171450" lvl="0" indent="-171450">
              <a:buFont typeface="Wingdings" panose="05000000000000000000" pitchFamily="2" charset="2"/>
              <a:buChar char="§"/>
            </a:pPr>
            <a:r>
              <a:rPr lang="en-US" sz="1200" dirty="0" err="1" smtClean="0">
                <a:solidFill>
                  <a:prstClr val="black"/>
                </a:solidFill>
                <a:latin typeface="Times New Roman" panose="02020603050405020304" pitchFamily="18" charset="0"/>
                <a:cs typeface="Times New Roman" panose="02020603050405020304" pitchFamily="18" charset="0"/>
              </a:rPr>
              <a:t>EOC</a:t>
            </a:r>
            <a:r>
              <a:rPr lang="en-US" sz="1200" dirty="0" smtClean="0">
                <a:solidFill>
                  <a:prstClr val="black"/>
                </a:solidFill>
                <a:latin typeface="Times New Roman" panose="02020603050405020304" pitchFamily="18" charset="0"/>
                <a:cs typeface="Times New Roman" panose="02020603050405020304" pitchFamily="18" charset="0"/>
              </a:rPr>
              <a:t> increased to 12 hour operational periods</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Emergency Support  comprised of state agencies activated</a:t>
            </a:r>
          </a:p>
          <a:p>
            <a:pPr lvl="0"/>
            <a:endParaRPr lang="en-US" sz="1400" b="1" dirty="0" smtClean="0">
              <a:solidFill>
                <a:prstClr val="black"/>
              </a:solidFill>
              <a:latin typeface="Times New Roman" panose="02020603050405020304" pitchFamily="18" charset="0"/>
              <a:cs typeface="Times New Roman" panose="02020603050405020304" pitchFamily="18" charset="0"/>
            </a:endParaRPr>
          </a:p>
          <a:p>
            <a:pPr lvl="0"/>
            <a:r>
              <a:rPr lang="en-US" sz="1400" b="1" dirty="0" smtClean="0">
                <a:solidFill>
                  <a:prstClr val="black"/>
                </a:solidFill>
                <a:latin typeface="Times New Roman" panose="02020603050405020304" pitchFamily="18" charset="0"/>
                <a:cs typeface="Times New Roman" panose="02020603050405020304" pitchFamily="18" charset="0"/>
              </a:rPr>
              <a:t>Monday</a:t>
            </a:r>
            <a:r>
              <a:rPr lang="en-US" sz="1400" b="1" dirty="0">
                <a:solidFill>
                  <a:prstClr val="black"/>
                </a:solidFill>
                <a:latin typeface="Times New Roman" panose="02020603050405020304" pitchFamily="18" charset="0"/>
                <a:cs typeface="Times New Roman" panose="02020603050405020304" pitchFamily="18" charset="0"/>
              </a:rPr>
              <a:t>, January </a:t>
            </a:r>
            <a:r>
              <a:rPr lang="en-US" sz="1400" b="1" dirty="0" smtClean="0">
                <a:solidFill>
                  <a:prstClr val="black"/>
                </a:solidFill>
                <a:latin typeface="Times New Roman" panose="02020603050405020304" pitchFamily="18" charset="0"/>
                <a:cs typeface="Times New Roman" panose="02020603050405020304" pitchFamily="18" charset="0"/>
              </a:rPr>
              <a:t>9</a:t>
            </a:r>
            <a:endParaRPr lang="en-US" sz="1400" b="1" dirty="0">
              <a:solidFill>
                <a:prstClr val="black"/>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FEMA IMAT team deploys to Nevada</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Preliminary Assessment teams prepare for deployment</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Daily conference calls </a:t>
            </a:r>
            <a:r>
              <a:rPr lang="en-US" sz="1200" dirty="0" smtClean="0">
                <a:solidFill>
                  <a:prstClr val="black"/>
                </a:solidFill>
                <a:latin typeface="Times New Roman" panose="02020603050405020304" pitchFamily="18" charset="0"/>
                <a:cs typeface="Times New Roman" panose="02020603050405020304" pitchFamily="18" charset="0"/>
              </a:rPr>
              <a:t>scheduled for </a:t>
            </a:r>
            <a:r>
              <a:rPr lang="en-US" sz="1200" dirty="0">
                <a:solidFill>
                  <a:prstClr val="black"/>
                </a:solidFill>
                <a:latin typeface="Times New Roman" panose="02020603050405020304" pitchFamily="18" charset="0"/>
                <a:cs typeface="Times New Roman" panose="02020603050405020304" pitchFamily="18" charset="0"/>
              </a:rPr>
              <a:t>weather briefings, </a:t>
            </a:r>
            <a:r>
              <a:rPr lang="en-US" sz="1200" dirty="0" smtClean="0">
                <a:solidFill>
                  <a:prstClr val="black"/>
                </a:solidFill>
                <a:latin typeface="Times New Roman" panose="02020603050405020304" pitchFamily="18" charset="0"/>
                <a:cs typeface="Times New Roman" panose="02020603050405020304" pitchFamily="18" charset="0"/>
              </a:rPr>
              <a:t>jurisdictional </a:t>
            </a:r>
          </a:p>
          <a:p>
            <a:pPr lvl="0"/>
            <a:r>
              <a:rPr lang="en-US" sz="1200" dirty="0" smtClean="0">
                <a:solidFill>
                  <a:prstClr val="black"/>
                </a:solidFill>
                <a:latin typeface="Times New Roman" panose="02020603050405020304" pitchFamily="18" charset="0"/>
                <a:cs typeface="Times New Roman" panose="02020603050405020304" pitchFamily="18" charset="0"/>
              </a:rPr>
              <a:t>and Tribal Nations updates</a:t>
            </a:r>
            <a:endParaRPr lang="en-US" sz="1200" dirty="0">
              <a:solidFill>
                <a:prstClr val="black"/>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Morning and evening situation reports are prepared and disseminated </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Morning and evening </a:t>
            </a:r>
            <a:r>
              <a:rPr lang="en-US" sz="1200" dirty="0" smtClean="0">
                <a:solidFill>
                  <a:prstClr val="black"/>
                </a:solidFill>
                <a:latin typeface="Times New Roman" panose="02020603050405020304" pitchFamily="18" charset="0"/>
                <a:cs typeface="Times New Roman" panose="02020603050405020304" pitchFamily="18" charset="0"/>
              </a:rPr>
              <a:t>incident </a:t>
            </a:r>
            <a:r>
              <a:rPr lang="en-US" sz="1200" dirty="0">
                <a:solidFill>
                  <a:prstClr val="black"/>
                </a:solidFill>
                <a:latin typeface="Times New Roman" panose="02020603050405020304" pitchFamily="18" charset="0"/>
                <a:cs typeface="Times New Roman" panose="02020603050405020304" pitchFamily="18" charset="0"/>
              </a:rPr>
              <a:t>a</a:t>
            </a:r>
            <a:r>
              <a:rPr lang="en-US" sz="1200" dirty="0" smtClean="0">
                <a:solidFill>
                  <a:prstClr val="black"/>
                </a:solidFill>
                <a:latin typeface="Times New Roman" panose="02020603050405020304" pitchFamily="18" charset="0"/>
                <a:cs typeface="Times New Roman" panose="02020603050405020304" pitchFamily="18" charset="0"/>
              </a:rPr>
              <a:t>ction </a:t>
            </a:r>
            <a:r>
              <a:rPr lang="en-US" sz="1200" dirty="0">
                <a:solidFill>
                  <a:prstClr val="black"/>
                </a:solidFill>
                <a:latin typeface="Times New Roman" panose="02020603050405020304" pitchFamily="18" charset="0"/>
                <a:cs typeface="Times New Roman" panose="02020603050405020304" pitchFamily="18" charset="0"/>
              </a:rPr>
              <a:t>p</a:t>
            </a:r>
            <a:r>
              <a:rPr lang="en-US" sz="1200" dirty="0" smtClean="0">
                <a:solidFill>
                  <a:prstClr val="black"/>
                </a:solidFill>
                <a:latin typeface="Times New Roman" panose="02020603050405020304" pitchFamily="18" charset="0"/>
                <a:cs typeface="Times New Roman" panose="02020603050405020304" pitchFamily="18" charset="0"/>
              </a:rPr>
              <a:t>lans are prepared and disseminated daily</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Daily meetings conducted for Command and general staff</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Estimated cost of incident compiled daily</a:t>
            </a:r>
          </a:p>
          <a:p>
            <a:pPr marL="171450" lvl="0" indent="-171450">
              <a:buFont typeface="Wingdings" panose="05000000000000000000" pitchFamily="2" charset="2"/>
              <a:buChar char="§"/>
            </a:pPr>
            <a:r>
              <a:rPr lang="en-US" sz="1200" dirty="0" err="1" smtClean="0">
                <a:solidFill>
                  <a:prstClr val="black"/>
                </a:solidFill>
                <a:latin typeface="Times New Roman" panose="02020603050405020304" pitchFamily="18" charset="0"/>
                <a:cs typeface="Times New Roman" panose="02020603050405020304" pitchFamily="18" charset="0"/>
              </a:rPr>
              <a:t>NVNG</a:t>
            </a:r>
            <a:r>
              <a:rPr lang="en-US" sz="1200" dirty="0" smtClean="0">
                <a:solidFill>
                  <a:prstClr val="black"/>
                </a:solidFill>
                <a:latin typeface="Times New Roman" panose="02020603050405020304" pitchFamily="18" charset="0"/>
                <a:cs typeface="Times New Roman" panose="02020603050405020304" pitchFamily="18" charset="0"/>
              </a:rPr>
              <a:t> deployed high water vehicles to assist with potential </a:t>
            </a:r>
          </a:p>
          <a:p>
            <a:pPr lvl="0"/>
            <a:r>
              <a:rPr lang="en-US" sz="1200" dirty="0" smtClean="0">
                <a:solidFill>
                  <a:prstClr val="black"/>
                </a:solidFill>
                <a:latin typeface="Times New Roman" panose="02020603050405020304" pitchFamily="18" charset="0"/>
                <a:cs typeface="Times New Roman" panose="02020603050405020304" pitchFamily="18" charset="0"/>
              </a:rPr>
              <a:t>evacuations and flood support to Washoe and </a:t>
            </a:r>
            <a:r>
              <a:rPr lang="en-US" sz="1200" dirty="0" err="1" smtClean="0">
                <a:solidFill>
                  <a:prstClr val="black"/>
                </a:solidFill>
                <a:latin typeface="Times New Roman" panose="02020603050405020304" pitchFamily="18" charset="0"/>
                <a:cs typeface="Times New Roman" panose="02020603050405020304" pitchFamily="18" charset="0"/>
              </a:rPr>
              <a:t>Storey</a:t>
            </a:r>
            <a:r>
              <a:rPr lang="en-US" sz="1200" dirty="0" smtClean="0">
                <a:solidFill>
                  <a:prstClr val="black"/>
                </a:solidFill>
                <a:latin typeface="Times New Roman" panose="02020603050405020304" pitchFamily="18" charset="0"/>
                <a:cs typeface="Times New Roman" panose="02020603050405020304" pitchFamily="18" charset="0"/>
              </a:rPr>
              <a:t> County</a:t>
            </a:r>
          </a:p>
          <a:p>
            <a:pPr lvl="0"/>
            <a:endParaRPr lang="en-US" sz="1400" b="1" dirty="0" smtClean="0">
              <a:solidFill>
                <a:prstClr val="black"/>
              </a:solidFill>
              <a:latin typeface="Times New Roman" panose="02020603050405020304" pitchFamily="18" charset="0"/>
              <a:cs typeface="Times New Roman" panose="02020603050405020304" pitchFamily="18" charset="0"/>
            </a:endParaRPr>
          </a:p>
          <a:p>
            <a:pPr lvl="0"/>
            <a:r>
              <a:rPr lang="en-US" sz="1400" b="1" dirty="0" smtClean="0">
                <a:solidFill>
                  <a:prstClr val="black"/>
                </a:solidFill>
                <a:latin typeface="Times New Roman" panose="02020603050405020304" pitchFamily="18" charset="0"/>
                <a:cs typeface="Times New Roman" panose="02020603050405020304" pitchFamily="18" charset="0"/>
              </a:rPr>
              <a:t>Tuesday, January 10</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Assisting local jurisdictions with public outreach, messaging, </a:t>
            </a:r>
          </a:p>
          <a:p>
            <a:pPr lvl="0"/>
            <a:r>
              <a:rPr lang="en-US" sz="1200" dirty="0" smtClean="0">
                <a:solidFill>
                  <a:prstClr val="black"/>
                </a:solidFill>
                <a:latin typeface="Times New Roman" panose="02020603050405020304" pitchFamily="18" charset="0"/>
                <a:cs typeface="Times New Roman" panose="02020603050405020304" pitchFamily="18" charset="0"/>
              </a:rPr>
              <a:t>social media updates and  awareness</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Preparing and disseminating press releases</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Monitoring rumors and correcting the information</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Reposting and disseminating all content to the state’s website,</a:t>
            </a:r>
          </a:p>
          <a:p>
            <a:pPr lvl="0"/>
            <a:r>
              <a:rPr lang="en-US" sz="1200" dirty="0" smtClean="0">
                <a:solidFill>
                  <a:prstClr val="black"/>
                </a:solidFill>
                <a:latin typeface="Times New Roman" panose="02020603050405020304" pitchFamily="18" charset="0"/>
                <a:cs typeface="Times New Roman" panose="02020603050405020304" pitchFamily="18" charset="0"/>
              </a:rPr>
              <a:t>social media platforms, local </a:t>
            </a:r>
            <a:r>
              <a:rPr lang="en-US" sz="1200" dirty="0" err="1" smtClean="0">
                <a:solidFill>
                  <a:prstClr val="black"/>
                </a:solidFill>
                <a:latin typeface="Times New Roman" panose="02020603050405020304" pitchFamily="18" charset="0"/>
                <a:cs typeface="Times New Roman" panose="02020603050405020304" pitchFamily="18" charset="0"/>
              </a:rPr>
              <a:t>JIC</a:t>
            </a:r>
            <a:r>
              <a:rPr lang="en-US" sz="1200" dirty="0" smtClean="0">
                <a:solidFill>
                  <a:prstClr val="black"/>
                </a:solidFill>
                <a:latin typeface="Times New Roman" panose="02020603050405020304" pitchFamily="18" charset="0"/>
                <a:cs typeface="Times New Roman" panose="02020603050405020304" pitchFamily="18" charset="0"/>
              </a:rPr>
              <a:t>, </a:t>
            </a:r>
            <a:r>
              <a:rPr lang="en-US" sz="1200" dirty="0" err="1" smtClean="0">
                <a:solidFill>
                  <a:prstClr val="black"/>
                </a:solidFill>
                <a:latin typeface="Times New Roman" panose="02020603050405020304" pitchFamily="18" charset="0"/>
                <a:cs typeface="Times New Roman" panose="02020603050405020304" pitchFamily="18" charset="0"/>
              </a:rPr>
              <a:t>PIOs</a:t>
            </a:r>
            <a:r>
              <a:rPr lang="en-US" sz="1200" dirty="0" smtClean="0">
                <a:solidFill>
                  <a:prstClr val="black"/>
                </a:solidFill>
                <a:latin typeface="Times New Roman" panose="02020603050405020304" pitchFamily="18" charset="0"/>
                <a:cs typeface="Times New Roman" panose="02020603050405020304" pitchFamily="18" charset="0"/>
              </a:rPr>
              <a:t> and statewide partners.</a:t>
            </a: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dirty="0" smtClean="0">
              <a:solidFill>
                <a:prstClr val="black"/>
              </a:solidFill>
            </a:endParaRPr>
          </a:p>
          <a:p>
            <a:r>
              <a:rPr lang="en-US" dirty="0" smtClean="0">
                <a:solidFill>
                  <a:prstClr val="black"/>
                </a:solidFill>
              </a:rPr>
              <a:t> </a:t>
            </a:r>
          </a:p>
          <a:p>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545" r="3761" b="12170"/>
          <a:stretch/>
        </p:blipFill>
        <p:spPr>
          <a:xfrm>
            <a:off x="5033394" y="970327"/>
            <a:ext cx="3998393" cy="5011024"/>
          </a:xfrm>
          <a:prstGeom prst="rect">
            <a:avLst/>
          </a:prstGeom>
        </p:spPr>
      </p:pic>
    </p:spTree>
    <p:extLst>
      <p:ext uri="{BB962C8B-B14F-4D97-AF65-F5344CB8AC3E}">
        <p14:creationId xmlns:p14="http://schemas.microsoft.com/office/powerpoint/2010/main" val="194599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State of Nevada Significant Events</a:t>
            </a:r>
            <a:endParaRPr lang="en-US" dirty="0"/>
          </a:p>
        </p:txBody>
      </p:sp>
      <p:sp>
        <p:nvSpPr>
          <p:cNvPr id="4" name="TextBox 3"/>
          <p:cNvSpPr txBox="1"/>
          <p:nvPr/>
        </p:nvSpPr>
        <p:spPr>
          <a:xfrm>
            <a:off x="228600" y="609600"/>
            <a:ext cx="8534400" cy="5663089"/>
          </a:xfrm>
          <a:prstGeom prst="rect">
            <a:avLst/>
          </a:prstGeom>
          <a:noFill/>
        </p:spPr>
        <p:txBody>
          <a:bodyPr wrap="squar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Wednesday, January 11</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Emphasis was placed on providing resources and assistance to vulnerable populations in the Sutcliffe area at Pyramid Lake</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SR-446 washed out in both directions between Sutcliffe and Nixon due to </a:t>
            </a:r>
            <a:r>
              <a:rPr lang="en-US" sz="1200" dirty="0" smtClean="0">
                <a:solidFill>
                  <a:prstClr val="black"/>
                </a:solidFill>
                <a:latin typeface="Times New Roman" panose="02020603050405020304" pitchFamily="18" charset="0"/>
                <a:cs typeface="Times New Roman" panose="02020603050405020304" pitchFamily="18" charset="0"/>
              </a:rPr>
              <a:t>flooding</a:t>
            </a:r>
          </a:p>
          <a:p>
            <a:pPr marL="171450" indent="-171450">
              <a:buFont typeface="Wingdings" panose="05000000000000000000" pitchFamily="2" charset="2"/>
              <a:buChar char="§"/>
            </a:pP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Approximately 650 residents in Sutcliffe without potable water. Water system was damaged and lost pressure due to a break in the main lime. As a precaution residents are urged not to drink the water.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Short </a:t>
            </a:r>
            <a:r>
              <a:rPr lang="en-US" sz="1200" dirty="0">
                <a:solidFill>
                  <a:prstClr val="black"/>
                </a:solidFill>
                <a:latin typeface="Times New Roman" panose="02020603050405020304" pitchFamily="18" charset="0"/>
                <a:cs typeface="Times New Roman" panose="02020603050405020304" pitchFamily="18" charset="0"/>
              </a:rPr>
              <a:t>term assistance is being provided with long-term measures being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explored </a:t>
            </a:r>
            <a:r>
              <a:rPr lang="en-US" sz="1200" dirty="0">
                <a:solidFill>
                  <a:prstClr val="black"/>
                </a:solidFill>
                <a:latin typeface="Times New Roman" panose="02020603050405020304" pitchFamily="18" charset="0"/>
                <a:cs typeface="Times New Roman" panose="02020603050405020304" pitchFamily="18" charset="0"/>
              </a:rPr>
              <a:t>by Conservation and Natural Resources, Rural Water Association,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and </a:t>
            </a:r>
            <a:r>
              <a:rPr lang="en-US" sz="1200" dirty="0" err="1">
                <a:solidFill>
                  <a:prstClr val="black"/>
                </a:solidFill>
                <a:latin typeface="Times New Roman" panose="02020603050405020304" pitchFamily="18" charset="0"/>
                <a:cs typeface="Times New Roman" panose="02020603050405020304" pitchFamily="18" charset="0"/>
              </a:rPr>
              <a:t>NDEP</a:t>
            </a:r>
            <a:r>
              <a:rPr lang="en-US" sz="1200" dirty="0" smtClean="0">
                <a:solidFill>
                  <a:prstClr val="black"/>
                </a:solidFill>
                <a:latin typeface="Times New Roman" panose="02020603050405020304" pitchFamily="18" charset="0"/>
                <a:cs typeface="Times New Roman" panose="02020603050405020304" pitchFamily="18" charset="0"/>
              </a:rPr>
              <a:t>.</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Pyramid Lake Paiute Tribe (</a:t>
            </a:r>
            <a:r>
              <a:rPr lang="en-US" sz="1200" dirty="0" err="1">
                <a:solidFill>
                  <a:prstClr val="black"/>
                </a:solidFill>
                <a:latin typeface="Times New Roman" panose="02020603050405020304" pitchFamily="18" charset="0"/>
                <a:cs typeface="Times New Roman" panose="02020603050405020304" pitchFamily="18" charset="0"/>
              </a:rPr>
              <a:t>PLPT</a:t>
            </a:r>
            <a:r>
              <a:rPr lang="en-US" sz="1200" dirty="0">
                <a:solidFill>
                  <a:prstClr val="black"/>
                </a:solidFill>
                <a:latin typeface="Times New Roman" panose="02020603050405020304" pitchFamily="18" charset="0"/>
                <a:cs typeface="Times New Roman" panose="02020603050405020304" pitchFamily="18" charset="0"/>
              </a:rPr>
              <a:t>) at Sutcliffe has restricted access due to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Hwy </a:t>
            </a:r>
            <a:r>
              <a:rPr lang="en-US" sz="1200" dirty="0">
                <a:solidFill>
                  <a:prstClr val="black"/>
                </a:solidFill>
                <a:latin typeface="Times New Roman" panose="02020603050405020304" pitchFamily="18" charset="0"/>
                <a:cs typeface="Times New Roman" panose="02020603050405020304" pitchFamily="18" charset="0"/>
              </a:rPr>
              <a:t>446 becoming washed out. </a:t>
            </a:r>
            <a:r>
              <a:rPr lang="en-US" sz="1200" dirty="0" smtClean="0">
                <a:solidFill>
                  <a:prstClr val="black"/>
                </a:solidFill>
                <a:latin typeface="Times New Roman" panose="02020603050405020304" pitchFamily="18" charset="0"/>
                <a:cs typeface="Times New Roman" panose="02020603050405020304" pitchFamily="18" charset="0"/>
              </a:rPr>
              <a:t>DEM Liaison was sent to assist </a:t>
            </a:r>
            <a:r>
              <a:rPr lang="en-US" sz="1200" dirty="0" err="1" smtClean="0">
                <a:solidFill>
                  <a:prstClr val="black"/>
                </a:solidFill>
                <a:latin typeface="Times New Roman" panose="02020603050405020304" pitchFamily="18" charset="0"/>
                <a:cs typeface="Times New Roman" panose="02020603050405020304" pitchFamily="18" charset="0"/>
              </a:rPr>
              <a:t>PLPT</a:t>
            </a:r>
            <a:r>
              <a:rPr lang="en-US" sz="1200" dirty="0" smtClean="0">
                <a:solidFill>
                  <a:prstClr val="black"/>
                </a:solidFill>
                <a:latin typeface="Times New Roman" panose="02020603050405020304" pitchFamily="18" charset="0"/>
                <a:cs typeface="Times New Roman" panose="02020603050405020304" pitchFamily="18" charset="0"/>
              </a:rPr>
              <a:t>  </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The </a:t>
            </a:r>
            <a:r>
              <a:rPr lang="en-US" sz="1200" dirty="0">
                <a:solidFill>
                  <a:prstClr val="black"/>
                </a:solidFill>
                <a:latin typeface="Times New Roman" panose="02020603050405020304" pitchFamily="18" charset="0"/>
                <a:cs typeface="Times New Roman" panose="02020603050405020304" pitchFamily="18" charset="0"/>
              </a:rPr>
              <a:t>Pyramid Lake Paiute Tribe has closed all recreational activities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at </a:t>
            </a:r>
            <a:r>
              <a:rPr lang="en-US" sz="1200" dirty="0">
                <a:solidFill>
                  <a:prstClr val="black"/>
                </a:solidFill>
                <a:latin typeface="Times New Roman" panose="02020603050405020304" pitchFamily="18" charset="0"/>
                <a:cs typeface="Times New Roman" panose="02020603050405020304" pitchFamily="18" charset="0"/>
              </a:rPr>
              <a:t>Pyramid Lake until further notice due to hazardous conditions and utility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outages </a:t>
            </a:r>
            <a:r>
              <a:rPr lang="en-US" sz="1200" dirty="0">
                <a:solidFill>
                  <a:prstClr val="black"/>
                </a:solidFill>
                <a:latin typeface="Times New Roman" panose="02020603050405020304" pitchFamily="18" charset="0"/>
                <a:cs typeface="Times New Roman" panose="02020603050405020304" pitchFamily="18" charset="0"/>
              </a:rPr>
              <a:t>in the </a:t>
            </a:r>
            <a:r>
              <a:rPr lang="en-US" sz="1200" dirty="0" smtClean="0">
                <a:solidFill>
                  <a:prstClr val="black"/>
                </a:solidFill>
                <a:latin typeface="Times New Roman" panose="02020603050405020304" pitchFamily="18" charset="0"/>
                <a:cs typeface="Times New Roman" panose="02020603050405020304" pitchFamily="18" charset="0"/>
              </a:rPr>
              <a:t>area</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24 pallets of water </a:t>
            </a:r>
            <a:r>
              <a:rPr lang="en-US" sz="1200" dirty="0" smtClean="0">
                <a:solidFill>
                  <a:prstClr val="black"/>
                </a:solidFill>
                <a:latin typeface="Times New Roman" panose="02020603050405020304" pitchFamily="18" charset="0"/>
                <a:cs typeface="Times New Roman" panose="02020603050405020304" pitchFamily="18" charset="0"/>
              </a:rPr>
              <a:t>were ordered </a:t>
            </a:r>
            <a:r>
              <a:rPr lang="en-US" sz="1200" dirty="0">
                <a:solidFill>
                  <a:prstClr val="black"/>
                </a:solidFill>
                <a:latin typeface="Times New Roman" panose="02020603050405020304" pitchFamily="18" charset="0"/>
                <a:cs typeface="Times New Roman" panose="02020603050405020304" pitchFamily="18" charset="0"/>
              </a:rPr>
              <a:t>to support local residents and </a:t>
            </a:r>
            <a:r>
              <a:rPr lang="en-US" sz="1200" dirty="0" smtClean="0">
                <a:solidFill>
                  <a:prstClr val="black"/>
                </a:solidFill>
                <a:latin typeface="Times New Roman" panose="02020603050405020304" pitchFamily="18" charset="0"/>
                <a:cs typeface="Times New Roman" panose="02020603050405020304" pitchFamily="18" charset="0"/>
              </a:rPr>
              <a:t>delivered </a:t>
            </a:r>
          </a:p>
          <a:p>
            <a:r>
              <a:rPr lang="en-US" sz="1200" dirty="0" smtClean="0">
                <a:solidFill>
                  <a:prstClr val="black"/>
                </a:solidFill>
                <a:latin typeface="Times New Roman" panose="02020603050405020304" pitchFamily="18" charset="0"/>
                <a:cs typeface="Times New Roman" panose="02020603050405020304" pitchFamily="18" charset="0"/>
              </a:rPr>
              <a:t>in </a:t>
            </a:r>
            <a:r>
              <a:rPr lang="en-US" sz="1200" dirty="0">
                <a:solidFill>
                  <a:prstClr val="black"/>
                </a:solidFill>
                <a:latin typeface="Times New Roman" panose="02020603050405020304" pitchFamily="18" charset="0"/>
                <a:cs typeface="Times New Roman" panose="02020603050405020304" pitchFamily="18" charset="0"/>
              </a:rPr>
              <a:t>phases to accommodate </a:t>
            </a:r>
            <a:r>
              <a:rPr lang="en-US" sz="1200" dirty="0" smtClean="0">
                <a:solidFill>
                  <a:prstClr val="black"/>
                </a:solidFill>
                <a:latin typeface="Times New Roman" panose="02020603050405020304" pitchFamily="18" charset="0"/>
                <a:cs typeface="Times New Roman" panose="02020603050405020304" pitchFamily="18" charset="0"/>
              </a:rPr>
              <a:t>storage. </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ordered </a:t>
            </a:r>
            <a:r>
              <a:rPr lang="en-US" sz="1200" dirty="0">
                <a:solidFill>
                  <a:prstClr val="black"/>
                </a:solidFill>
                <a:latin typeface="Times New Roman" panose="02020603050405020304" pitchFamily="18" charset="0"/>
                <a:cs typeface="Times New Roman" panose="02020603050405020304" pitchFamily="18" charset="0"/>
              </a:rPr>
              <a:t>1500’ of water pipe </a:t>
            </a:r>
            <a:r>
              <a:rPr lang="en-US" sz="1200" dirty="0" smtClean="0">
                <a:solidFill>
                  <a:prstClr val="black"/>
                </a:solidFill>
                <a:latin typeface="Times New Roman" panose="02020603050405020304" pitchFamily="18" charset="0"/>
                <a:cs typeface="Times New Roman" panose="02020603050405020304" pitchFamily="18" charset="0"/>
              </a:rPr>
              <a:t>to </a:t>
            </a:r>
            <a:r>
              <a:rPr lang="en-US" sz="1200" dirty="0">
                <a:solidFill>
                  <a:prstClr val="black"/>
                </a:solidFill>
                <a:latin typeface="Times New Roman" panose="02020603050405020304" pitchFamily="18" charset="0"/>
                <a:cs typeface="Times New Roman" panose="02020603050405020304" pitchFamily="18" charset="0"/>
              </a:rPr>
              <a:t>repair the existing waterline damage</a:t>
            </a:r>
            <a:r>
              <a:rPr lang="en-US" sz="1200" dirty="0" smtClean="0">
                <a:solidFill>
                  <a:prstClr val="black"/>
                </a:solidFill>
                <a:latin typeface="Times New Roman" panose="02020603050405020304" pitchFamily="18" charset="0"/>
                <a:cs typeface="Times New Roman" panose="02020603050405020304" pitchFamily="18" charset="0"/>
              </a:rPr>
              <a:t>.</a:t>
            </a:r>
          </a:p>
          <a:p>
            <a:r>
              <a:rPr lang="en-US" sz="1200" dirty="0" smtClean="0">
                <a:solidFill>
                  <a:prstClr val="black"/>
                </a:solidFill>
                <a:latin typeface="Times New Roman" panose="02020603050405020304" pitchFamily="18" charset="0"/>
                <a:cs typeface="Times New Roman" panose="02020603050405020304" pitchFamily="18" charset="0"/>
              </a:rPr>
              <a:t>A “Water </a:t>
            </a:r>
            <a:r>
              <a:rPr lang="en-US" sz="1200" dirty="0">
                <a:solidFill>
                  <a:prstClr val="black"/>
                </a:solidFill>
                <a:latin typeface="Times New Roman" panose="02020603050405020304" pitchFamily="18" charset="0"/>
                <a:cs typeface="Times New Roman" panose="02020603050405020304" pitchFamily="18" charset="0"/>
              </a:rPr>
              <a:t>Buffalo” (a trailered water tank) </a:t>
            </a:r>
            <a:r>
              <a:rPr lang="en-US" sz="1200" dirty="0" smtClean="0">
                <a:solidFill>
                  <a:prstClr val="black"/>
                </a:solidFill>
                <a:latin typeface="Times New Roman" panose="02020603050405020304" pitchFamily="18" charset="0"/>
                <a:cs typeface="Times New Roman" panose="02020603050405020304" pitchFamily="18" charset="0"/>
              </a:rPr>
              <a:t>was delivered by the national guard </a:t>
            </a:r>
          </a:p>
          <a:p>
            <a:r>
              <a:rPr lang="en-US" sz="1200" dirty="0" smtClean="0">
                <a:solidFill>
                  <a:prstClr val="black"/>
                </a:solidFill>
                <a:latin typeface="Times New Roman" panose="02020603050405020304" pitchFamily="18" charset="0"/>
                <a:cs typeface="Times New Roman" panose="02020603050405020304" pitchFamily="18" charset="0"/>
              </a:rPr>
              <a:t>for </a:t>
            </a:r>
            <a:r>
              <a:rPr lang="en-US" sz="1200" dirty="0">
                <a:solidFill>
                  <a:prstClr val="black"/>
                </a:solidFill>
                <a:latin typeface="Times New Roman" panose="02020603050405020304" pitchFamily="18" charset="0"/>
                <a:cs typeface="Times New Roman" panose="02020603050405020304" pitchFamily="18" charset="0"/>
              </a:rPr>
              <a:t>the </a:t>
            </a:r>
            <a:r>
              <a:rPr lang="en-US" sz="1200" dirty="0" smtClean="0">
                <a:solidFill>
                  <a:prstClr val="black"/>
                </a:solidFill>
                <a:latin typeface="Times New Roman" panose="02020603050405020304" pitchFamily="18" charset="0"/>
                <a:cs typeface="Times New Roman" panose="02020603050405020304" pitchFamily="18" charset="0"/>
              </a:rPr>
              <a:t>community until </a:t>
            </a:r>
            <a:r>
              <a:rPr lang="en-US" sz="1200" dirty="0">
                <a:solidFill>
                  <a:prstClr val="black"/>
                </a:solidFill>
                <a:latin typeface="Times New Roman" panose="02020603050405020304" pitchFamily="18" charset="0"/>
                <a:cs typeface="Times New Roman" panose="02020603050405020304" pitchFamily="18" charset="0"/>
              </a:rPr>
              <a:t>the line </a:t>
            </a:r>
            <a:r>
              <a:rPr lang="en-US" sz="1200" dirty="0" smtClean="0">
                <a:solidFill>
                  <a:prstClr val="black"/>
                </a:solidFill>
                <a:latin typeface="Times New Roman" panose="02020603050405020304" pitchFamily="18" charset="0"/>
                <a:cs typeface="Times New Roman" panose="02020603050405020304" pitchFamily="18" charset="0"/>
              </a:rPr>
              <a:t>is repaired</a:t>
            </a:r>
            <a:r>
              <a:rPr lang="en-US" sz="1200" dirty="0">
                <a:solidFill>
                  <a:prstClr val="black"/>
                </a:solidFill>
                <a:latin typeface="Times New Roman" panose="02020603050405020304" pitchFamily="18" charset="0"/>
                <a:cs typeface="Times New Roman" panose="02020603050405020304" pitchFamily="18" charset="0"/>
              </a:rPr>
              <a:t>. Once </a:t>
            </a:r>
            <a:r>
              <a:rPr lang="en-US" sz="1200" dirty="0" smtClean="0">
                <a:solidFill>
                  <a:prstClr val="black"/>
                </a:solidFill>
                <a:latin typeface="Times New Roman" panose="02020603050405020304" pitchFamily="18" charset="0"/>
                <a:cs typeface="Times New Roman" panose="02020603050405020304" pitchFamily="18" charset="0"/>
              </a:rPr>
              <a:t>repaired, </a:t>
            </a:r>
            <a:r>
              <a:rPr lang="en-US" sz="1200" dirty="0">
                <a:solidFill>
                  <a:prstClr val="black"/>
                </a:solidFill>
                <a:latin typeface="Times New Roman" panose="02020603050405020304" pitchFamily="18" charset="0"/>
                <a:cs typeface="Times New Roman" panose="02020603050405020304" pitchFamily="18" charset="0"/>
              </a:rPr>
              <a:t>it </a:t>
            </a:r>
            <a:r>
              <a:rPr lang="en-US" sz="1200" dirty="0" smtClean="0">
                <a:solidFill>
                  <a:prstClr val="black"/>
                </a:solidFill>
                <a:latin typeface="Times New Roman" panose="02020603050405020304" pitchFamily="18" charset="0"/>
                <a:cs typeface="Times New Roman" panose="02020603050405020304" pitchFamily="18" charset="0"/>
              </a:rPr>
              <a:t>took an additional</a:t>
            </a:r>
          </a:p>
          <a:p>
            <a:r>
              <a:rPr lang="en-US" sz="1200" dirty="0" smtClean="0">
                <a:solidFill>
                  <a:prstClr val="black"/>
                </a:solidFill>
                <a:latin typeface="Times New Roman" panose="02020603050405020304" pitchFamily="18" charset="0"/>
                <a:cs typeface="Times New Roman" panose="02020603050405020304" pitchFamily="18" charset="0"/>
              </a:rPr>
              <a:t>two </a:t>
            </a:r>
            <a:r>
              <a:rPr lang="en-US" sz="1200" dirty="0">
                <a:solidFill>
                  <a:prstClr val="black"/>
                </a:solidFill>
                <a:latin typeface="Times New Roman" panose="02020603050405020304" pitchFamily="18" charset="0"/>
                <a:cs typeface="Times New Roman" panose="02020603050405020304" pitchFamily="18" charset="0"/>
              </a:rPr>
              <a:t>days for the community water tank to fill. </a:t>
            </a:r>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The Nevada Department of Conservation and Natural resources (</a:t>
            </a:r>
            <a:r>
              <a:rPr lang="en-US" sz="1200" dirty="0" err="1">
                <a:solidFill>
                  <a:prstClr val="black"/>
                </a:solidFill>
                <a:latin typeface="Times New Roman" panose="02020603050405020304" pitchFamily="18" charset="0"/>
                <a:cs typeface="Times New Roman" panose="02020603050405020304" pitchFamily="18" charset="0"/>
              </a:rPr>
              <a:t>DCNR</a:t>
            </a:r>
            <a:r>
              <a:rPr lang="en-US" sz="1200" dirty="0">
                <a:solidFill>
                  <a:prstClr val="black"/>
                </a:solidFill>
                <a:latin typeface="Times New Roman" panose="02020603050405020304" pitchFamily="18" charset="0"/>
                <a:cs typeface="Times New Roman" panose="02020603050405020304" pitchFamily="18" charset="0"/>
              </a:rPr>
              <a:t>)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Water </a:t>
            </a:r>
            <a:r>
              <a:rPr lang="en-US" sz="1200" dirty="0">
                <a:solidFill>
                  <a:prstClr val="black"/>
                </a:solidFill>
                <a:latin typeface="Times New Roman" panose="02020603050405020304" pitchFamily="18" charset="0"/>
                <a:cs typeface="Times New Roman" panose="02020603050405020304" pitchFamily="18" charset="0"/>
              </a:rPr>
              <a:t>System Specialists </a:t>
            </a:r>
            <a:r>
              <a:rPr lang="en-US" sz="1200" dirty="0" smtClean="0">
                <a:solidFill>
                  <a:prstClr val="black"/>
                </a:solidFill>
                <a:latin typeface="Times New Roman" panose="02020603050405020304" pitchFamily="18" charset="0"/>
                <a:cs typeface="Times New Roman" panose="02020603050405020304" pitchFamily="18" charset="0"/>
              </a:rPr>
              <a:t>assisted </a:t>
            </a:r>
            <a:r>
              <a:rPr lang="en-US" sz="1200" dirty="0">
                <a:solidFill>
                  <a:prstClr val="black"/>
                </a:solidFill>
                <a:latin typeface="Times New Roman" panose="02020603050405020304" pitchFamily="18" charset="0"/>
                <a:cs typeface="Times New Roman" panose="02020603050405020304" pitchFamily="18" charset="0"/>
              </a:rPr>
              <a:t>the tribe in evaluating the repairs of the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System.</a:t>
            </a:r>
          </a:p>
          <a:p>
            <a:endParaRPr lang="en-US" sz="1200" dirty="0" smtClean="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37189"/>
            <a:ext cx="3766420" cy="3886200"/>
          </a:xfrm>
          <a:prstGeom prst="rect">
            <a:avLst/>
          </a:prstGeom>
        </p:spPr>
      </p:pic>
    </p:spTree>
    <p:extLst>
      <p:ext uri="{BB962C8B-B14F-4D97-AF65-F5344CB8AC3E}">
        <p14:creationId xmlns:p14="http://schemas.microsoft.com/office/powerpoint/2010/main" val="4218297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State of Nevada Significant Events</a:t>
            </a:r>
            <a:endParaRPr lang="en-US" dirty="0"/>
          </a:p>
        </p:txBody>
      </p:sp>
      <p:sp>
        <p:nvSpPr>
          <p:cNvPr id="4" name="TextBox 3"/>
          <p:cNvSpPr txBox="1"/>
          <p:nvPr/>
        </p:nvSpPr>
        <p:spPr>
          <a:xfrm>
            <a:off x="304800" y="685800"/>
            <a:ext cx="8686800" cy="5539978"/>
          </a:xfrm>
          <a:prstGeom prst="rect">
            <a:avLst/>
          </a:prstGeom>
          <a:noFill/>
        </p:spPr>
        <p:txBody>
          <a:bodyPr wrap="square" rtlCol="0">
            <a:spAutoFit/>
          </a:bodyPr>
          <a:lstStyle/>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Repeaters on Virginia Peak station went down making radio communications with dispatch unavailable. </a:t>
            </a:r>
            <a:r>
              <a:rPr lang="en-US" sz="1200" dirty="0" err="1" smtClean="0">
                <a:solidFill>
                  <a:prstClr val="black"/>
                </a:solidFill>
                <a:latin typeface="Times New Roman" panose="02020603050405020304" pitchFamily="18" charset="0"/>
                <a:cs typeface="Times New Roman" panose="02020603050405020304" pitchFamily="18" charset="0"/>
              </a:rPr>
              <a:t>PLPT</a:t>
            </a:r>
            <a:r>
              <a:rPr lang="en-US" sz="1200" dirty="0" smtClean="0">
                <a:solidFill>
                  <a:prstClr val="black"/>
                </a:solidFill>
                <a:latin typeface="Times New Roman" panose="02020603050405020304" pitchFamily="18" charset="0"/>
                <a:cs typeface="Times New Roman" panose="02020603050405020304" pitchFamily="18" charset="0"/>
              </a:rPr>
              <a:t> unable to tone out volunteer firefighters if needed and Truckee Meadows may also have affected communications. </a:t>
            </a:r>
          </a:p>
          <a:p>
            <a:pPr marL="171450" indent="-171450">
              <a:buFont typeface="Wingdings" panose="05000000000000000000" pitchFamily="2" charset="2"/>
              <a:buChar char="§"/>
            </a:pP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 satellite health clinic opened to provide assistance to patients needing medical care and medications. Transportation was provided to medical facilities in Reno.</a:t>
            </a:r>
          </a:p>
          <a:p>
            <a:pPr marL="171450" indent="-171450">
              <a:buFont typeface="Wingdings" panose="05000000000000000000" pitchFamily="2" charset="2"/>
              <a:buChar char="§"/>
            </a:pP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Lyon County supplied a water tender to aid in supplying water to the community – offered two additional to expedite the process. Additionally, two H2O trailers with 5000 gallon capacity each were supplied. NDOT engineers evaluated existing roadways to ensure the loads would be supported on the saturated roadbed. The 2 5k water tanks were tested for use. Washoe County Health District offered two additional trucks to assist Lyon County’s water trucks to allow rapid refill of the water tank for the community. </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Washoe County Health District will also be providing 1,000 1oz bottles of bleach for sanitation purposes</a:t>
            </a:r>
          </a:p>
          <a:p>
            <a:pPr marL="171450" indent="-171450">
              <a:buFont typeface="Wingdings" panose="05000000000000000000" pitchFamily="2" charset="2"/>
              <a:buChar char="§"/>
            </a:pP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NDOT sent a road engineer to assess safety of roads  leading to </a:t>
            </a:r>
          </a:p>
          <a:p>
            <a:r>
              <a:rPr lang="en-US" sz="1200" dirty="0" smtClean="0">
                <a:solidFill>
                  <a:prstClr val="black"/>
                </a:solidFill>
                <a:latin typeface="Times New Roman" panose="02020603050405020304" pitchFamily="18" charset="0"/>
                <a:cs typeface="Times New Roman" panose="02020603050405020304" pitchFamily="18" charset="0"/>
              </a:rPr>
              <a:t>pump and storage tank. Some roads in the area have been repaired </a:t>
            </a:r>
          </a:p>
          <a:p>
            <a:r>
              <a:rPr lang="en-US" sz="1200" dirty="0" smtClean="0">
                <a:solidFill>
                  <a:prstClr val="black"/>
                </a:solidFill>
                <a:latin typeface="Times New Roman" panose="02020603050405020304" pitchFamily="18" charset="0"/>
                <a:cs typeface="Times New Roman" panose="02020603050405020304" pitchFamily="18" charset="0"/>
              </a:rPr>
              <a:t>for better access. </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Washoe County RAVEN flew over the affected area to survey</a:t>
            </a:r>
          </a:p>
          <a:p>
            <a:r>
              <a:rPr lang="en-US" sz="1200" dirty="0" smtClean="0">
                <a:solidFill>
                  <a:prstClr val="black"/>
                </a:solidFill>
                <a:latin typeface="Times New Roman" panose="02020603050405020304" pitchFamily="18" charset="0"/>
                <a:cs typeface="Times New Roman" panose="02020603050405020304" pitchFamily="18" charset="0"/>
              </a:rPr>
              <a:t> the damage on 1/13/17</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Chief Caleb Cage </a:t>
            </a:r>
            <a:r>
              <a:rPr lang="en-US" sz="1200" dirty="0" smtClean="0">
                <a:solidFill>
                  <a:prstClr val="black"/>
                </a:solidFill>
                <a:latin typeface="Times New Roman" panose="02020603050405020304" pitchFamily="18" charset="0"/>
                <a:cs typeface="Times New Roman" panose="02020603050405020304" pitchFamily="18" charset="0"/>
              </a:rPr>
              <a:t>visited </a:t>
            </a:r>
            <a:r>
              <a:rPr lang="en-US" sz="1200" dirty="0" err="1">
                <a:solidFill>
                  <a:prstClr val="black"/>
                </a:solidFill>
                <a:latin typeface="Times New Roman" panose="02020603050405020304" pitchFamily="18" charset="0"/>
                <a:cs typeface="Times New Roman" panose="02020603050405020304" pitchFamily="18" charset="0"/>
              </a:rPr>
              <a:t>PLPT</a:t>
            </a:r>
            <a:r>
              <a:rPr lang="en-US" sz="1200" dirty="0">
                <a:solidFill>
                  <a:prstClr val="black"/>
                </a:solidFill>
                <a:latin typeface="Times New Roman" panose="02020603050405020304" pitchFamily="18" charset="0"/>
                <a:cs typeface="Times New Roman" panose="02020603050405020304" pitchFamily="18" charset="0"/>
              </a:rPr>
              <a:t> to see damages, speak with tribal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officials</a:t>
            </a:r>
            <a:r>
              <a:rPr lang="en-US" sz="1200" dirty="0">
                <a:solidFill>
                  <a:prstClr val="black"/>
                </a:solidFill>
                <a:latin typeface="Times New Roman" panose="02020603050405020304" pitchFamily="18" charset="0"/>
                <a:cs typeface="Times New Roman" panose="02020603050405020304" pitchFamily="18" charset="0"/>
              </a:rPr>
              <a:t>, and take part in a community meeting at 6pm 1/14/17</a:t>
            </a:r>
            <a:r>
              <a:rPr lang="en-US" sz="1200" dirty="0" smtClean="0">
                <a:solidFill>
                  <a:prstClr val="black"/>
                </a:solidFill>
                <a:latin typeface="Times New Roman" panose="02020603050405020304" pitchFamily="18" charset="0"/>
                <a:cs typeface="Times New Roman" panose="02020603050405020304" pitchFamily="18" charset="0"/>
              </a:rPr>
              <a:t>.</a:t>
            </a:r>
          </a:p>
          <a:p>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State PDA teams completed their assessment and advised that with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Sutcliffe </a:t>
            </a:r>
            <a:r>
              <a:rPr lang="en-US" sz="1200" dirty="0">
                <a:solidFill>
                  <a:prstClr val="black"/>
                </a:solidFill>
                <a:latin typeface="Times New Roman" panose="02020603050405020304" pitchFamily="18" charset="0"/>
                <a:cs typeface="Times New Roman" panose="02020603050405020304" pitchFamily="18" charset="0"/>
              </a:rPr>
              <a:t>they are over the necessary threshold for federal assistance.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They </a:t>
            </a:r>
            <a:r>
              <a:rPr lang="en-US" sz="1200" dirty="0">
                <a:solidFill>
                  <a:prstClr val="black"/>
                </a:solidFill>
                <a:latin typeface="Times New Roman" panose="02020603050405020304" pitchFamily="18" charset="0"/>
                <a:cs typeface="Times New Roman" panose="02020603050405020304" pitchFamily="18" charset="0"/>
              </a:rPr>
              <a:t>will report back to FEMA and make a request for a joint PDA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team</a:t>
            </a:r>
            <a:r>
              <a:rPr lang="en-US" sz="1200" dirty="0">
                <a:solidFill>
                  <a:prstClr val="black"/>
                </a:solidFill>
                <a:latin typeface="Times New Roman" panose="02020603050405020304" pitchFamily="18" charset="0"/>
                <a:cs typeface="Times New Roman" panose="02020603050405020304" pitchFamily="18" charset="0"/>
              </a:rPr>
              <a:t>. </a:t>
            </a:r>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dirty="0" smtClean="0">
                <a:solidFill>
                  <a:prstClr val="black"/>
                </a:solidFill>
              </a:rPr>
              <a:t> </a:t>
            </a:r>
            <a:endParaRPr lang="en-US" dirty="0">
              <a:solidFill>
                <a:prstClr val="black"/>
              </a:solidFill>
            </a:endParaRPr>
          </a:p>
        </p:txBody>
      </p:sp>
      <p:pic>
        <p:nvPicPr>
          <p:cNvPr id="12290" name="Picture 2" descr="C:\Users\gpowell\Desktop\NV Flood 17\Pyramid\Pyramid L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698" y="3200400"/>
            <a:ext cx="4135701" cy="310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49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Carson City Significant Events</a:t>
            </a:r>
            <a:endParaRPr lang="en-US" dirty="0"/>
          </a:p>
        </p:txBody>
      </p:sp>
      <p:sp>
        <p:nvSpPr>
          <p:cNvPr id="4" name="TextBox 3"/>
          <p:cNvSpPr txBox="1"/>
          <p:nvPr/>
        </p:nvSpPr>
        <p:spPr>
          <a:xfrm>
            <a:off x="228600" y="850305"/>
            <a:ext cx="8534400" cy="4770537"/>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Saturday, January 7</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Activated Emergency Operations Center</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Emergency Declaration was prepared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Sandbagging locations opened in multiple areas of the region</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identified and prepping to open upon request</a:t>
            </a:r>
            <a:r>
              <a:rPr lang="en-US" sz="1200" dirty="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Sunday, January 8</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The Stewart Indian Colony </a:t>
            </a:r>
            <a:r>
              <a:rPr lang="en-US" sz="1200" dirty="0" smtClean="0">
                <a:solidFill>
                  <a:prstClr val="black"/>
                </a:solidFill>
                <a:latin typeface="Times New Roman" panose="02020603050405020304" pitchFamily="18" charset="0"/>
                <a:cs typeface="Times New Roman" panose="02020603050405020304" pitchFamily="18" charset="0"/>
              </a:rPr>
              <a:t>sandbagged </a:t>
            </a:r>
            <a:r>
              <a:rPr lang="en-US" sz="1200" dirty="0">
                <a:solidFill>
                  <a:prstClr val="black"/>
                </a:solidFill>
                <a:latin typeface="Times New Roman" panose="02020603050405020304" pitchFamily="18" charset="0"/>
                <a:cs typeface="Times New Roman" panose="02020603050405020304" pitchFamily="18" charset="0"/>
              </a:rPr>
              <a:t>problem areas</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Established non-emergency flood hotline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Multiple road closures throughout Carson City area</a:t>
            </a:r>
            <a:endParaRPr lang="en-US" sz="12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Monday, January 9</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Additional road closures</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Carson River rose to major flood status and continues to be monitored</a:t>
            </a:r>
          </a:p>
          <a:p>
            <a:r>
              <a:rPr lang="en-US" sz="1200" b="1" dirty="0" smtClean="0">
                <a:latin typeface="Times New Roman" panose="02020603050405020304" pitchFamily="18" charset="0"/>
                <a:cs typeface="Times New Roman" panose="02020603050405020304" pitchFamily="18" charset="0"/>
              </a:rPr>
              <a:t>Tuesday, January 10</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Reactivated their </a:t>
            </a:r>
            <a:r>
              <a:rPr lang="en-US" sz="1200" dirty="0" err="1" smtClean="0">
                <a:latin typeface="Times New Roman" panose="02020603050405020304" pitchFamily="18" charset="0"/>
                <a:cs typeface="Times New Roman" panose="02020603050405020304" pitchFamily="18" charset="0"/>
              </a:rPr>
              <a:t>EOC</a:t>
            </a:r>
            <a:r>
              <a:rPr lang="en-US" sz="1200" dirty="0" smtClean="0">
                <a:latin typeface="Times New Roman" panose="02020603050405020304" pitchFamily="18" charset="0"/>
                <a:cs typeface="Times New Roman" panose="02020603050405020304" pitchFamily="18" charset="0"/>
              </a:rPr>
              <a:t> due to flash flooding at  10:30 pm</a:t>
            </a:r>
          </a:p>
          <a:p>
            <a:r>
              <a:rPr lang="en-US" sz="1400" b="1" dirty="0" smtClean="0">
                <a:latin typeface="Times New Roman" panose="02020603050405020304" pitchFamily="18" charset="0"/>
                <a:cs typeface="Times New Roman" panose="02020603050405020304" pitchFamily="18" charset="0"/>
              </a:rPr>
              <a:t>Wednesday, January 11</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Estimated cost reported $214, 023</a:t>
            </a:r>
          </a:p>
          <a:p>
            <a:r>
              <a:rPr lang="en-US" sz="1400" b="1" dirty="0" smtClean="0">
                <a:latin typeface="Times New Roman" panose="02020603050405020304" pitchFamily="18" charset="0"/>
                <a:cs typeface="Times New Roman" panose="02020603050405020304" pitchFamily="18" charset="0"/>
              </a:rPr>
              <a:t>Friday, January 13</a:t>
            </a:r>
          </a:p>
          <a:p>
            <a:pPr marL="171450" indent="-171450">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D</a:t>
            </a:r>
            <a:r>
              <a:rPr lang="en-US" sz="1200" dirty="0" smtClean="0">
                <a:latin typeface="Times New Roman" panose="02020603050405020304" pitchFamily="18" charset="0"/>
                <a:cs typeface="Times New Roman" panose="02020603050405020304" pitchFamily="18" charset="0"/>
              </a:rPr>
              <a:t>amage assessments teams deployed</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Efforts shifted to recovery phase</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endParaRPr lang="en-US" dirty="0"/>
          </a:p>
        </p:txBody>
      </p:sp>
      <p:pic>
        <p:nvPicPr>
          <p:cNvPr id="1026" name="Picture 2" descr="C:\Users\gpowell\Desktop\Carson NAP-01101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81400"/>
            <a:ext cx="4646613" cy="2749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99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Douglas County Significant Events</a:t>
            </a:r>
            <a:endParaRPr lang="en-US" dirty="0"/>
          </a:p>
        </p:txBody>
      </p:sp>
      <p:sp>
        <p:nvSpPr>
          <p:cNvPr id="4" name="TextBox 3"/>
          <p:cNvSpPr txBox="1"/>
          <p:nvPr/>
        </p:nvSpPr>
        <p:spPr>
          <a:xfrm>
            <a:off x="228600" y="850305"/>
            <a:ext cx="8534400" cy="6463308"/>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Saturday, January 7</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Activated Emergency Operations Center</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Emergency Declaration was prepared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Sandbagging locations opened in multiple areas of the region</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identified and prepping to open upon request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Washoe Tribe Dresslerville and Woodfords communities sandbagged problem areas</a:t>
            </a:r>
          </a:p>
          <a:p>
            <a:r>
              <a:rPr lang="en-US" sz="1400" b="1" dirty="0" smtClean="0">
                <a:latin typeface="Times New Roman" panose="02020603050405020304" pitchFamily="18" charset="0"/>
                <a:cs typeface="Times New Roman" panose="02020603050405020304" pitchFamily="18" charset="0"/>
              </a:rPr>
              <a:t>Sunday, January 8</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Small sinkholes developed at the end of street in Indian Hills</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Road closed on Nye Drive</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Opened evacuation shelters </a:t>
            </a:r>
          </a:p>
          <a:p>
            <a:pPr lvl="0"/>
            <a:r>
              <a:rPr lang="en-US" sz="1400" b="1" dirty="0" smtClean="0">
                <a:latin typeface="Times New Roman" panose="02020603050405020304" pitchFamily="18" charset="0"/>
                <a:cs typeface="Times New Roman" panose="02020603050405020304" pitchFamily="18" charset="0"/>
              </a:rPr>
              <a:t>Monday, January 9</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Additional road closures due to flooding</a:t>
            </a:r>
          </a:p>
          <a:p>
            <a:r>
              <a:rPr lang="en-US" sz="1200" b="1" dirty="0" smtClean="0">
                <a:latin typeface="Times New Roman" panose="02020603050405020304" pitchFamily="18" charset="0"/>
                <a:cs typeface="Times New Roman" panose="02020603050405020304" pitchFamily="18" charset="0"/>
              </a:rPr>
              <a:t>Tuesday, January 10</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closed and remain on stand-by</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Beaver dam practically breaks flooding Highway 395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North and southbound lanes closed</a:t>
            </a:r>
          </a:p>
          <a:p>
            <a:r>
              <a:rPr lang="en-US" sz="1400" b="1" dirty="0" smtClean="0">
                <a:latin typeface="Times New Roman" panose="02020603050405020304" pitchFamily="18" charset="0"/>
                <a:cs typeface="Times New Roman" panose="02020603050405020304" pitchFamily="18" charset="0"/>
              </a:rPr>
              <a:t>Wednesday, January 11</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Approximately 200 customers without power since 8:40 AM</a:t>
            </a:r>
          </a:p>
          <a:p>
            <a:r>
              <a:rPr lang="en-US" sz="1400" b="1" dirty="0" smtClean="0">
                <a:latin typeface="Times New Roman" panose="02020603050405020304" pitchFamily="18" charset="0"/>
                <a:cs typeface="Times New Roman" panose="02020603050405020304" pitchFamily="18" charset="0"/>
              </a:rPr>
              <a:t>Thursday, January 12</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State Route 207 closed due to sinkhole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Multiple roads remain closed</a:t>
            </a:r>
          </a:p>
          <a:p>
            <a:r>
              <a:rPr lang="en-US" sz="1400" b="1" dirty="0" smtClean="0">
                <a:latin typeface="Times New Roman" panose="02020603050405020304" pitchFamily="18" charset="0"/>
                <a:cs typeface="Times New Roman" panose="02020603050405020304" pitchFamily="18" charset="0"/>
              </a:rPr>
              <a:t>Friday, January 13 </a:t>
            </a: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Estimated cost </a:t>
            </a:r>
            <a:r>
              <a:rPr lang="en-US" sz="1200" dirty="0" smtClean="0">
                <a:solidFill>
                  <a:prstClr val="black"/>
                </a:solidFill>
                <a:latin typeface="Times New Roman" panose="02020603050405020304" pitchFamily="18" charset="0"/>
                <a:cs typeface="Times New Roman" panose="02020603050405020304" pitchFamily="18" charset="0"/>
              </a:rPr>
              <a:t>reported $2,592</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Numerous potholes reported </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Efforts shifted to recovery </a:t>
            </a:r>
            <a:r>
              <a:rPr lang="en-US" sz="1200" dirty="0" smtClean="0">
                <a:solidFill>
                  <a:prstClr val="black"/>
                </a:solidFill>
                <a:latin typeface="Times New Roman" panose="02020603050405020304" pitchFamily="18" charset="0"/>
                <a:cs typeface="Times New Roman" panose="02020603050405020304" pitchFamily="18" charset="0"/>
              </a:rPr>
              <a:t>phase</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Damage assessments teams </a:t>
            </a:r>
            <a:r>
              <a:rPr lang="en-US" sz="1200" dirty="0" smtClean="0">
                <a:solidFill>
                  <a:prstClr val="black"/>
                </a:solidFill>
                <a:latin typeface="Times New Roman" panose="02020603050405020304" pitchFamily="18" charset="0"/>
                <a:cs typeface="Times New Roman" panose="02020603050405020304" pitchFamily="18" charset="0"/>
              </a:rPr>
              <a:t>ordered</a:t>
            </a:r>
            <a:endParaRPr lang="en-US" sz="1200" dirty="0">
              <a:solidFill>
                <a:prstClr val="black"/>
              </a:solidFill>
              <a:latin typeface="Times New Roman" panose="02020603050405020304" pitchFamily="18" charset="0"/>
              <a:cs typeface="Times New Roman" panose="02020603050405020304" pitchFamily="18" charset="0"/>
            </a:endParaRPr>
          </a:p>
          <a:p>
            <a:pPr lvl="0"/>
            <a:endParaRPr lang="en-US" sz="1200" dirty="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endParaRPr lang="en-US" dirty="0"/>
          </a:p>
        </p:txBody>
      </p:sp>
      <p:pic>
        <p:nvPicPr>
          <p:cNvPr id="2050" name="Picture 2" descr="C:\Users\gpowell\Desktop\NV Flood 17\Douglas County\1Douglas Coun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6" y="2888457"/>
            <a:ext cx="4276724" cy="32075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0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Lyon County Significant Events</a:t>
            </a:r>
            <a:endParaRPr lang="en-US" dirty="0"/>
          </a:p>
        </p:txBody>
      </p:sp>
      <p:sp>
        <p:nvSpPr>
          <p:cNvPr id="4" name="TextBox 3"/>
          <p:cNvSpPr txBox="1"/>
          <p:nvPr/>
        </p:nvSpPr>
        <p:spPr>
          <a:xfrm>
            <a:off x="228600" y="850305"/>
            <a:ext cx="8534400" cy="5539978"/>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Saturday, January 7</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Activated Emergency Operations Center</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Emergency Declaration was prepared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Sandbagging locations opened in multiple areas of the region</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identified and prepping to open upon request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Contingency plan developed executed if Dayton Valley Bridge is impacted.</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Excavator contracted and staged to remove debris around bridge</a:t>
            </a:r>
          </a:p>
          <a:p>
            <a:r>
              <a:rPr lang="en-US" sz="1400" b="1" dirty="0" smtClean="0">
                <a:latin typeface="Times New Roman" panose="02020603050405020304" pitchFamily="18" charset="0"/>
                <a:cs typeface="Times New Roman" panose="02020603050405020304" pitchFamily="18" charset="0"/>
              </a:rPr>
              <a:t>Sunday, January 8</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Roads closed due to flooding</a:t>
            </a:r>
          </a:p>
          <a:p>
            <a:r>
              <a:rPr lang="en-US" sz="1400" b="1" dirty="0" smtClean="0">
                <a:latin typeface="Times New Roman" panose="02020603050405020304" pitchFamily="18" charset="0"/>
                <a:cs typeface="Times New Roman" panose="02020603050405020304" pitchFamily="18" charset="0"/>
              </a:rPr>
              <a:t>Tuesday, January 10</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assists 110 residents </a:t>
            </a:r>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Carson River rose to major flood status and closely monitored</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Additional roads closed due to flooding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Flooding in the area due to clogged drains</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Reverse 911 used to notify the public</a:t>
            </a:r>
          </a:p>
          <a:p>
            <a:r>
              <a:rPr lang="en-US" sz="1400" b="1" dirty="0" smtClean="0">
                <a:latin typeface="Times New Roman" panose="02020603050405020304" pitchFamily="18" charset="0"/>
                <a:cs typeface="Times New Roman" panose="02020603050405020304" pitchFamily="18" charset="0"/>
              </a:rPr>
              <a:t>Wednesday, January 11</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Approximately 20 customers without power since 8:40 AM</a:t>
            </a:r>
          </a:p>
          <a:p>
            <a:r>
              <a:rPr lang="en-US" sz="1400" b="1" dirty="0" smtClean="0">
                <a:latin typeface="Times New Roman" panose="02020603050405020304" pitchFamily="18" charset="0"/>
                <a:cs typeface="Times New Roman" panose="02020603050405020304" pitchFamily="18" charset="0"/>
              </a:rPr>
              <a:t>Thursday, January 12</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Estimated </a:t>
            </a:r>
            <a:r>
              <a:rPr lang="en-US" sz="1200" dirty="0">
                <a:solidFill>
                  <a:prstClr val="black"/>
                </a:solidFill>
                <a:latin typeface="Times New Roman" panose="02020603050405020304" pitchFamily="18" charset="0"/>
                <a:cs typeface="Times New Roman" panose="02020603050405020304" pitchFamily="18" charset="0"/>
              </a:rPr>
              <a:t>cost reported </a:t>
            </a:r>
            <a:r>
              <a:rPr lang="en-US" sz="1200" dirty="0" smtClean="0">
                <a:solidFill>
                  <a:prstClr val="black"/>
                </a:solidFill>
                <a:latin typeface="Times New Roman" panose="02020603050405020304" pitchFamily="18" charset="0"/>
                <a:cs typeface="Times New Roman" panose="02020603050405020304" pitchFamily="18" charset="0"/>
              </a:rPr>
              <a:t>$69,805</a:t>
            </a:r>
            <a:endParaRPr lang="en-US" sz="1200" dirty="0">
              <a:solidFill>
                <a:prstClr val="black"/>
              </a:solidFill>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Friday, January 13 </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Efforts shifted to recovery phase</a:t>
            </a:r>
          </a:p>
          <a:p>
            <a:pPr marL="171450" indent="-171450">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Damage assessments teams </a:t>
            </a:r>
            <a:r>
              <a:rPr lang="en-US" sz="1200" dirty="0" smtClean="0">
                <a:latin typeface="Times New Roman" panose="02020603050405020304" pitchFamily="18" charset="0"/>
                <a:cs typeface="Times New Roman" panose="02020603050405020304" pitchFamily="18" charset="0"/>
              </a:rPr>
              <a:t>ordered</a:t>
            </a:r>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endParaRPr lang="en-US" dirty="0"/>
          </a:p>
        </p:txBody>
      </p:sp>
      <p:pic>
        <p:nvPicPr>
          <p:cNvPr id="3074" name="Picture 2" descr="C:\Users\gpowell\Desktop\lyon+county-floo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596" y="3037851"/>
            <a:ext cx="4276988" cy="32077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12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Washoe County Significant Events</a:t>
            </a:r>
            <a:endParaRPr lang="en-US" dirty="0"/>
          </a:p>
        </p:txBody>
      </p:sp>
      <p:sp>
        <p:nvSpPr>
          <p:cNvPr id="4" name="TextBox 3"/>
          <p:cNvSpPr txBox="1"/>
          <p:nvPr/>
        </p:nvSpPr>
        <p:spPr>
          <a:xfrm>
            <a:off x="220211" y="879849"/>
            <a:ext cx="8534400" cy="6001643"/>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Saturday, January 7</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Activated Regional Emergency Operations Center</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Cities of Reno, Sparks and Washoe County declared State of Emergency Declaration </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Reverse </a:t>
            </a:r>
            <a:r>
              <a:rPr lang="en-US" sz="1200" dirty="0">
                <a:solidFill>
                  <a:prstClr val="black"/>
                </a:solidFill>
                <a:latin typeface="Times New Roman" panose="02020603050405020304" pitchFamily="18" charset="0"/>
                <a:cs typeface="Times New Roman" panose="02020603050405020304" pitchFamily="18" charset="0"/>
              </a:rPr>
              <a:t>911 used to inform residents and businesses along the river in the Sparks industrial </a:t>
            </a:r>
            <a:r>
              <a:rPr lang="en-US" sz="1200" dirty="0" smtClean="0">
                <a:solidFill>
                  <a:prstClr val="black"/>
                </a:solidFill>
                <a:latin typeface="Times New Roman" panose="02020603050405020304" pitchFamily="18" charset="0"/>
                <a:cs typeface="Times New Roman" panose="02020603050405020304" pitchFamily="18" charset="0"/>
              </a:rPr>
              <a:t>areas</a:t>
            </a:r>
            <a:r>
              <a:rPr lang="en-US" sz="1200" dirty="0" smtClean="0">
                <a:latin typeface="Times New Roman" panose="02020603050405020304" pitchFamily="18" charset="0"/>
                <a:cs typeface="Times New Roman" panose="02020603050405020304" pitchFamily="18" charset="0"/>
              </a:rPr>
              <a:t>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Monitored rising snow pack for major avalanche risk</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Sandbagging locations opened in multiple areas of the </a:t>
            </a:r>
            <a:r>
              <a:rPr lang="en-US" sz="1200" dirty="0" smtClean="0">
                <a:solidFill>
                  <a:prstClr val="black"/>
                </a:solidFill>
                <a:latin typeface="Times New Roman" panose="02020603050405020304" pitchFamily="18" charset="0"/>
                <a:cs typeface="Times New Roman" panose="02020603050405020304" pitchFamily="18" charset="0"/>
              </a:rPr>
              <a:t>region</a:t>
            </a:r>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identified and prepping to open upon request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McCarran Bridge over the Truckee River closed</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McCarran Blvd between I80 and Mill St. closed</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Southbound I80 off ramp at Sparks and Vista Blvd closed</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Schools and Court houses closed on 1-8-17</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Reno/Sparks Indian Colony Health Center sand bagged facility</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Livestock at UNR in all agricultural areas were relocated</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Wooster High School opened as shelter</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Sparks High School opened as shelter</a:t>
            </a:r>
          </a:p>
          <a:p>
            <a:r>
              <a:rPr lang="en-US" sz="1400" b="1" dirty="0" smtClean="0">
                <a:latin typeface="Times New Roman" panose="02020603050405020304" pitchFamily="18" charset="0"/>
                <a:cs typeface="Times New Roman" panose="02020603050405020304" pitchFamily="18" charset="0"/>
              </a:rPr>
              <a:t>Sunday, January 8</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Sierra Avalanche Center has issued extreme danger warning</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Mudslide 22 miles north of 395 at Red Rock</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Rancho Haven Community is blocked with no power</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AM radio stations off the air due to flooding</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Avalanche on Mt. Rose Summit with two feet on roadway</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Alert disseminated to avoid travel near Back County and Greater Lake </a:t>
            </a:r>
            <a:r>
              <a:rPr lang="en-US" sz="1200" dirty="0" smtClean="0">
                <a:solidFill>
                  <a:prstClr val="black"/>
                </a:solidFill>
                <a:latin typeface="Times New Roman" panose="02020603050405020304" pitchFamily="18" charset="0"/>
                <a:cs typeface="Times New Roman" panose="02020603050405020304" pitchFamily="18" charset="0"/>
              </a:rPr>
              <a:t>Tahoe Region</a:t>
            </a:r>
          </a:p>
          <a:p>
            <a:r>
              <a:rPr lang="en-US" sz="1400" b="1" dirty="0">
                <a:latin typeface="Times New Roman" panose="02020603050405020304" pitchFamily="18" charset="0"/>
                <a:cs typeface="Times New Roman" panose="02020603050405020304" pitchFamily="18" charset="0"/>
              </a:rPr>
              <a:t>Monday, January 9</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Schools and Court houses </a:t>
            </a:r>
            <a:r>
              <a:rPr lang="en-US" sz="1200" dirty="0" smtClean="0">
                <a:solidFill>
                  <a:prstClr val="black"/>
                </a:solidFill>
                <a:latin typeface="Times New Roman" panose="02020603050405020304" pitchFamily="18" charset="0"/>
                <a:cs typeface="Times New Roman" panose="02020603050405020304" pitchFamily="18" charset="0"/>
              </a:rPr>
              <a:t>in Incline Village closed</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Evacuations in Reno and the surrounding areas</a:t>
            </a:r>
          </a:p>
          <a:p>
            <a:endParaRPr lang="en-US" sz="1200" dirty="0" smtClean="0">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endParaRPr lang="en-US" dirty="0"/>
          </a:p>
        </p:txBody>
      </p:sp>
      <p:pic>
        <p:nvPicPr>
          <p:cNvPr id="4098" name="Picture 2" descr="C:\Users\gpowell\Desktop\NV Flood 17\Reno\1Reno Truckee Ri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0" y="1905000"/>
            <a:ext cx="4133850"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1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276" y="6412182"/>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Washoe County Significant Events</a:t>
            </a:r>
            <a:endParaRPr lang="en-US" dirty="0"/>
          </a:p>
        </p:txBody>
      </p:sp>
      <p:sp>
        <p:nvSpPr>
          <p:cNvPr id="4" name="TextBox 3"/>
          <p:cNvSpPr txBox="1"/>
          <p:nvPr/>
        </p:nvSpPr>
        <p:spPr>
          <a:xfrm>
            <a:off x="195743" y="850305"/>
            <a:ext cx="8534400" cy="6032421"/>
          </a:xfrm>
          <a:prstGeom prst="rect">
            <a:avLst/>
          </a:prstGeom>
          <a:noFill/>
        </p:spPr>
        <p:txBody>
          <a:bodyPr wrap="square" rtlCol="0">
            <a:spAutoFit/>
          </a:bodyPr>
          <a:lstStyle/>
          <a:p>
            <a:pPr lvl="0"/>
            <a:r>
              <a:rPr lang="en-US" sz="1400" b="1" dirty="0" smtClean="0">
                <a:latin typeface="Times New Roman" panose="02020603050405020304" pitchFamily="18" charset="0"/>
                <a:cs typeface="Times New Roman" panose="02020603050405020304" pitchFamily="18" charset="0"/>
              </a:rPr>
              <a:t>Tuesday, January 10</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Shelters close and remain on standby</a:t>
            </a:r>
          </a:p>
          <a:p>
            <a:pPr marL="171450" indent="-171450">
              <a:buFont typeface="Wingdings" panose="05000000000000000000" pitchFamily="2" charset="2"/>
              <a:buChar char="§"/>
            </a:pPr>
            <a:r>
              <a:rPr lang="en-US" sz="1200" dirty="0" err="1" smtClean="0">
                <a:latin typeface="Times New Roman" panose="02020603050405020304" pitchFamily="18" charset="0"/>
                <a:cs typeface="Times New Roman" panose="02020603050405020304" pitchFamily="18" charset="0"/>
              </a:rPr>
              <a:t>REOC</a:t>
            </a:r>
            <a:r>
              <a:rPr lang="en-US" sz="1200" dirty="0" smtClean="0">
                <a:latin typeface="Times New Roman" panose="02020603050405020304" pitchFamily="18" charset="0"/>
                <a:cs typeface="Times New Roman" panose="02020603050405020304" pitchFamily="18" charset="0"/>
              </a:rPr>
              <a:t> closed to reopen with regular hours</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Multiple roads remain closed due to flood and winter weather events</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Sierra Avalanche Center issued high avalanche warning in all elevations</a:t>
            </a:r>
          </a:p>
          <a:p>
            <a:r>
              <a:rPr lang="en-US" sz="1400" b="1" dirty="0" smtClean="0">
                <a:latin typeface="Times New Roman" panose="02020603050405020304" pitchFamily="18" charset="0"/>
                <a:cs typeface="Times New Roman" panose="02020603050405020304" pitchFamily="18" charset="0"/>
              </a:rPr>
              <a:t>Wednesday, January 11</a:t>
            </a:r>
          </a:p>
          <a:p>
            <a:pPr marL="171450" indent="-171450">
              <a:buFont typeface="Wingdings" panose="05000000000000000000" pitchFamily="2" charset="2"/>
              <a:buChar char="§"/>
            </a:pPr>
            <a:r>
              <a:rPr lang="en-US" sz="1200" dirty="0" err="1" smtClean="0">
                <a:latin typeface="Times New Roman" panose="02020603050405020304" pitchFamily="18" charset="0"/>
                <a:cs typeface="Times New Roman" panose="02020603050405020304" pitchFamily="18" charset="0"/>
              </a:rPr>
              <a:t>REOC</a:t>
            </a:r>
            <a:r>
              <a:rPr lang="en-US" sz="1200" dirty="0" smtClean="0">
                <a:latin typeface="Times New Roman" panose="02020603050405020304" pitchFamily="18" charset="0"/>
                <a:cs typeface="Times New Roman" panose="02020603050405020304" pitchFamily="18" charset="0"/>
              </a:rPr>
              <a:t> reopens at 3:00 AM</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Approximately 650 customers without water and power in the Sutcliffe area</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All schools in Incline Village cancelled through 1-13-17</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Residents in the River Belle Mobile Park in Verdi on boil water order</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Residents in the Crystal Bay and Incline Village areas advised to shelter in place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Approximately 7,500 residents without power in the Incline Village area. </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No cell service in the Crystal Bay area with a weak signal in the Incline Village area.</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Pyramid Lake Paiute Tribe at Sutcliffe isolated due to major damage on Highway 446</a:t>
            </a:r>
          </a:p>
          <a:p>
            <a:pPr marL="171450" indent="-171450">
              <a:buFont typeface="Wingdings" panose="05000000000000000000" pitchFamily="2" charset="2"/>
              <a:buChar char="§"/>
            </a:pPr>
            <a:r>
              <a:rPr lang="en-US" sz="1200" dirty="0" smtClean="0">
                <a:latin typeface="Times New Roman" panose="02020603050405020304" pitchFamily="18" charset="0"/>
                <a:cs typeface="Times New Roman" panose="02020603050405020304" pitchFamily="18" charset="0"/>
              </a:rPr>
              <a:t>Pyramid Lake Paiute Tribes closed all fishing and boating activities due to hazardous conditions</a:t>
            </a:r>
          </a:p>
          <a:p>
            <a:r>
              <a:rPr lang="en-US" sz="1400" b="1" dirty="0" smtClean="0">
                <a:latin typeface="Times New Roman" panose="02020603050405020304" pitchFamily="18" charset="0"/>
                <a:cs typeface="Times New Roman" panose="02020603050405020304" pitchFamily="18" charset="0"/>
              </a:rPr>
              <a:t>Thursday, January 12</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Approximately 200 Incline Village residents remain without power</a:t>
            </a:r>
          </a:p>
          <a:p>
            <a:r>
              <a:rPr lang="en-US" sz="1400" b="1" dirty="0" smtClean="0">
                <a:latin typeface="Times New Roman" panose="02020603050405020304" pitchFamily="18" charset="0"/>
                <a:cs typeface="Times New Roman" panose="02020603050405020304" pitchFamily="18" charset="0"/>
              </a:rPr>
              <a:t>Friday, January 13 </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Efforts shifted to recovery phase</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Mt. Rose State Route 431 opens with chain controls</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Washoe County RAVEN completes a fly over </a:t>
            </a:r>
            <a:r>
              <a:rPr lang="en-US" sz="1200" dirty="0" err="1" smtClean="0">
                <a:solidFill>
                  <a:prstClr val="black"/>
                </a:solidFill>
                <a:latin typeface="Times New Roman" panose="02020603050405020304" pitchFamily="18" charset="0"/>
                <a:cs typeface="Times New Roman" panose="02020603050405020304" pitchFamily="18" charset="0"/>
              </a:rPr>
              <a:t>Scutcliffe</a:t>
            </a:r>
            <a:r>
              <a:rPr lang="en-US" sz="1200" dirty="0" smtClean="0">
                <a:solidFill>
                  <a:prstClr val="black"/>
                </a:solidFill>
                <a:latin typeface="Times New Roman" panose="02020603050405020304" pitchFamily="18" charset="0"/>
                <a:cs typeface="Times New Roman" panose="02020603050405020304" pitchFamily="18" charset="0"/>
              </a:rPr>
              <a:t> area to access damage</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Repeaters on Virginia Peak station are down due to water and ice damage</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800 MHZ communications down, dispatch unavailable</a:t>
            </a:r>
          </a:p>
          <a:p>
            <a:pPr marL="171450" lvl="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Satellite health clinic opened with provide assistance to residents with medical needs</a:t>
            </a:r>
          </a:p>
          <a:p>
            <a:pPr marL="171450" lvl="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Damage assessments teams deployed</a:t>
            </a:r>
          </a:p>
          <a:p>
            <a:pPr marL="171450" lvl="0" indent="-171450">
              <a:buFont typeface="Wingdings" panose="05000000000000000000" pitchFamily="2" charset="2"/>
              <a:buChar char="§"/>
            </a:pP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
            </a:pPr>
            <a:endParaRPr lang="en-US" sz="1200" dirty="0" smtClean="0">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01682" y="1099599"/>
            <a:ext cx="3310388" cy="248279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242033"/>
            <a:ext cx="2862743" cy="21449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14338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Storey</a:t>
            </a: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County Significant Events</a:t>
            </a:r>
            <a:endParaRPr lang="en-US" dirty="0"/>
          </a:p>
        </p:txBody>
      </p:sp>
      <p:sp>
        <p:nvSpPr>
          <p:cNvPr id="4" name="TextBox 3"/>
          <p:cNvSpPr txBox="1"/>
          <p:nvPr/>
        </p:nvSpPr>
        <p:spPr>
          <a:xfrm>
            <a:off x="306897" y="685800"/>
            <a:ext cx="8534400" cy="5539978"/>
          </a:xfrm>
          <a:prstGeom prst="rect">
            <a:avLst/>
          </a:prstGeom>
          <a:noFill/>
        </p:spPr>
        <p:txBody>
          <a:bodyPr wrap="squar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Saturday, January 7</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Activated Emergency Operations Center</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Emergency Declaration was prepared </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Sandbagging locations opened in multiple areas of the region</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Shelters identified and prepping to open upon request </a:t>
            </a:r>
          </a:p>
          <a:p>
            <a:r>
              <a:rPr lang="en-US" sz="1400" b="1" dirty="0" smtClean="0">
                <a:solidFill>
                  <a:prstClr val="black"/>
                </a:solidFill>
                <a:latin typeface="Times New Roman" panose="02020603050405020304" pitchFamily="18" charset="0"/>
                <a:cs typeface="Times New Roman" panose="02020603050405020304" pitchFamily="18" charset="0"/>
              </a:rPr>
              <a:t>Sunday, January 8</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Multiple roads closed due to flooding</a:t>
            </a:r>
          </a:p>
          <a:p>
            <a:r>
              <a:rPr lang="en-US" sz="1400" b="1" dirty="0" smtClean="0">
                <a:solidFill>
                  <a:prstClr val="black"/>
                </a:solidFill>
                <a:latin typeface="Times New Roman" panose="02020603050405020304" pitchFamily="18" charset="0"/>
                <a:cs typeface="Times New Roman" panose="02020603050405020304" pitchFamily="18" charset="0"/>
              </a:rPr>
              <a:t>Tuesday, January 10</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20 homes in Lockwood without power</a:t>
            </a:r>
            <a:endParaRPr lang="en-US" sz="1200" dirty="0">
              <a:solidFill>
                <a:prstClr val="black"/>
              </a:solidFill>
              <a:latin typeface="Times New Roman" panose="02020603050405020304" pitchFamily="18" charset="0"/>
              <a:cs typeface="Times New Roman" panose="02020603050405020304" pitchFamily="18" charset="0"/>
            </a:endParaRPr>
          </a:p>
          <a:p>
            <a:r>
              <a:rPr lang="en-US" sz="1400" b="1" dirty="0" smtClean="0">
                <a:solidFill>
                  <a:prstClr val="black"/>
                </a:solidFill>
                <a:latin typeface="Times New Roman" panose="02020603050405020304" pitchFamily="18" charset="0"/>
                <a:cs typeface="Times New Roman" panose="02020603050405020304" pitchFamily="18" charset="0"/>
              </a:rPr>
              <a:t>Wednesday, January 11</a:t>
            </a:r>
          </a:p>
          <a:p>
            <a:pPr marL="171450" indent="-171450">
              <a:buFont typeface="Wingdings" panose="05000000000000000000" pitchFamily="2" charset="2"/>
              <a:buChar char="§"/>
            </a:pPr>
            <a:r>
              <a:rPr lang="en-US" sz="1200" dirty="0" err="1" smtClean="0">
                <a:solidFill>
                  <a:prstClr val="black"/>
                </a:solidFill>
                <a:latin typeface="Times New Roman" panose="02020603050405020304" pitchFamily="18" charset="0"/>
                <a:cs typeface="Times New Roman" panose="02020603050405020304" pitchFamily="18" charset="0"/>
              </a:rPr>
              <a:t>Storey</a:t>
            </a:r>
            <a:r>
              <a:rPr lang="en-US" sz="1200" dirty="0" smtClean="0">
                <a:solidFill>
                  <a:prstClr val="black"/>
                </a:solidFill>
                <a:latin typeface="Times New Roman" panose="02020603050405020304" pitchFamily="18" charset="0"/>
                <a:cs typeface="Times New Roman" panose="02020603050405020304" pitchFamily="18" charset="0"/>
              </a:rPr>
              <a:t> County School District cancelled </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Boulder and mudslide on State Route 341</a:t>
            </a:r>
          </a:p>
          <a:p>
            <a:r>
              <a:rPr lang="en-US" sz="1400" b="1" dirty="0" smtClean="0">
                <a:solidFill>
                  <a:prstClr val="black"/>
                </a:solidFill>
                <a:latin typeface="Times New Roman" panose="02020603050405020304" pitchFamily="18" charset="0"/>
                <a:cs typeface="Times New Roman" panose="02020603050405020304" pitchFamily="18" charset="0"/>
              </a:rPr>
              <a:t>Thursday, January 12</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Estimated </a:t>
            </a:r>
            <a:r>
              <a:rPr lang="en-US" sz="1200" dirty="0">
                <a:solidFill>
                  <a:prstClr val="black"/>
                </a:solidFill>
                <a:latin typeface="Times New Roman" panose="02020603050405020304" pitchFamily="18" charset="0"/>
                <a:cs typeface="Times New Roman" panose="02020603050405020304" pitchFamily="18" charset="0"/>
              </a:rPr>
              <a:t>cost reported </a:t>
            </a:r>
            <a:r>
              <a:rPr lang="en-US" sz="1200" dirty="0" smtClean="0">
                <a:solidFill>
                  <a:prstClr val="black"/>
                </a:solidFill>
                <a:latin typeface="Times New Roman" panose="02020603050405020304" pitchFamily="18" charset="0"/>
                <a:cs typeface="Times New Roman" panose="02020603050405020304" pitchFamily="18" charset="0"/>
              </a:rPr>
              <a:t>$57,316</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Residents asked to shelter in place due to snow accumulations</a:t>
            </a:r>
            <a:endParaRPr lang="en-US" sz="1200" dirty="0">
              <a:solidFill>
                <a:prstClr val="black"/>
              </a:solidFill>
              <a:latin typeface="Times New Roman" panose="02020603050405020304" pitchFamily="18" charset="0"/>
              <a:cs typeface="Times New Roman" panose="02020603050405020304" pitchFamily="18" charset="0"/>
            </a:endParaRPr>
          </a:p>
          <a:p>
            <a:r>
              <a:rPr lang="en-US" sz="1400" b="1" dirty="0" smtClean="0">
                <a:solidFill>
                  <a:prstClr val="black"/>
                </a:solidFill>
                <a:latin typeface="Times New Roman" panose="02020603050405020304" pitchFamily="18" charset="0"/>
                <a:cs typeface="Times New Roman" panose="02020603050405020304" pitchFamily="18" charset="0"/>
              </a:rPr>
              <a:t>Friday, January 13 </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Efforts shifted to recovery phase</a:t>
            </a: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Damage assessments teams </a:t>
            </a:r>
            <a:r>
              <a:rPr lang="en-US" sz="1200" dirty="0" smtClean="0">
                <a:solidFill>
                  <a:prstClr val="black"/>
                </a:solidFill>
                <a:latin typeface="Times New Roman" panose="02020603050405020304" pitchFamily="18" charset="0"/>
                <a:cs typeface="Times New Roman" panose="02020603050405020304" pitchFamily="18" charset="0"/>
              </a:rPr>
              <a:t>deployed</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National Guard delivers four dump trucks for snow removals</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Residents in the Highlands area trapped due to snow levels</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Life safety and rescue issue with family of five no water, power or food, severe illness</a:t>
            </a:r>
          </a:p>
          <a:p>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dirty="0" smtClean="0">
              <a:solidFill>
                <a:prstClr val="black"/>
              </a:solidFill>
            </a:endParaRPr>
          </a:p>
          <a:p>
            <a:r>
              <a:rPr lang="en-US" dirty="0" smtClean="0">
                <a:solidFill>
                  <a:prstClr val="black"/>
                </a:solidFill>
              </a:rPr>
              <a:t> </a:t>
            </a:r>
          </a:p>
          <a:p>
            <a:r>
              <a:rPr lang="en-US" dirty="0" smtClean="0">
                <a:solidFill>
                  <a:prstClr val="black"/>
                </a:solidFill>
              </a:rPr>
              <a:t> </a:t>
            </a:r>
            <a:endParaRPr lang="en-US"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800100"/>
            <a:ext cx="4495800" cy="337185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876800"/>
            <a:ext cx="3505200" cy="1905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5209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870" y="6441117"/>
            <a:ext cx="22860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304800" y="1447800"/>
            <a:ext cx="4191000" cy="4085368"/>
          </a:xfrm>
        </p:spPr>
        <p:txBody>
          <a:bodyPr>
            <a:normAutofit/>
          </a:bodyPr>
          <a:lstStyle/>
          <a:p>
            <a:r>
              <a:rPr lang="en-US" sz="1500" dirty="0"/>
              <a:t>The National Weather Service advised </a:t>
            </a:r>
            <a:r>
              <a:rPr lang="en-US" sz="1500" dirty="0" smtClean="0"/>
              <a:t>local, state and federal partners </a:t>
            </a:r>
            <a:r>
              <a:rPr lang="en-US" sz="1500" dirty="0"/>
              <a:t>of a </a:t>
            </a:r>
            <a:r>
              <a:rPr lang="en-US" sz="1500" dirty="0" smtClean="0"/>
              <a:t>series of </a:t>
            </a:r>
            <a:r>
              <a:rPr lang="en-US" sz="1500" dirty="0"/>
              <a:t>atmospheric river storms coming to the northern Nevada area January 4 through January 10. In preparation of the anticipated storms several counties and Tribal nations declared a state of emergency.</a:t>
            </a:r>
          </a:p>
          <a:p>
            <a:pPr marL="0" indent="0">
              <a:buNone/>
            </a:pPr>
            <a:endParaRPr lang="en-US" sz="1500" dirty="0"/>
          </a:p>
          <a:p>
            <a:r>
              <a:rPr lang="en-US" sz="1500" dirty="0"/>
              <a:t>A joint State of Emergency was declared </a:t>
            </a:r>
            <a:r>
              <a:rPr lang="en-US" sz="1500" dirty="0" smtClean="0"/>
              <a:t>including: </a:t>
            </a:r>
            <a:r>
              <a:rPr lang="en-US" sz="1500" dirty="0"/>
              <a:t>Washoe, Reno, Sparks, </a:t>
            </a:r>
            <a:r>
              <a:rPr lang="en-US" sz="1500" dirty="0" smtClean="0"/>
              <a:t>University of </a:t>
            </a:r>
            <a:r>
              <a:rPr lang="en-US" sz="1500" dirty="0"/>
              <a:t>Nevada Reno, Carson City,  </a:t>
            </a:r>
            <a:r>
              <a:rPr lang="en-US" sz="1500" dirty="0" err="1"/>
              <a:t>Storey</a:t>
            </a:r>
            <a:r>
              <a:rPr lang="en-US" sz="1500" dirty="0"/>
              <a:t>, Douglas, Lyon, Churchill, Reno Sparks Indian Colony, Pyramid Lake Paiute Tribe, </a:t>
            </a:r>
            <a:r>
              <a:rPr lang="en-US" sz="1500" dirty="0" smtClean="0"/>
              <a:t>Washoe </a:t>
            </a:r>
            <a:r>
              <a:rPr lang="en-US" sz="1500" dirty="0"/>
              <a:t>Tribe of California and Nevada </a:t>
            </a:r>
            <a:r>
              <a:rPr lang="en-US" sz="1500" dirty="0" smtClean="0"/>
              <a:t>and </a:t>
            </a:r>
            <a:r>
              <a:rPr lang="en-US" sz="1500" dirty="0"/>
              <a:t>the Fallon Paiute Shoshone Tribe</a:t>
            </a:r>
            <a:r>
              <a:rPr lang="en-US" sz="1500" dirty="0" smtClean="0"/>
              <a:t>.</a:t>
            </a:r>
            <a:endParaRPr lang="en-US" sz="1500" dirty="0"/>
          </a:p>
        </p:txBody>
      </p:sp>
      <p:sp>
        <p:nvSpPr>
          <p:cNvPr id="4" name="TextBox 3"/>
          <p:cNvSpPr txBox="1"/>
          <p:nvPr/>
        </p:nvSpPr>
        <p:spPr>
          <a:xfrm>
            <a:off x="1219200" y="152400"/>
            <a:ext cx="57150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Incident Overview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8068" y="798731"/>
            <a:ext cx="3949671" cy="5642386"/>
          </a:xfrm>
          <a:prstGeom prst="rect">
            <a:avLst/>
          </a:prstGeom>
        </p:spPr>
      </p:pic>
    </p:spTree>
    <p:extLst>
      <p:ext uri="{BB962C8B-B14F-4D97-AF65-F5344CB8AC3E}">
        <p14:creationId xmlns:p14="http://schemas.microsoft.com/office/powerpoint/2010/main" val="100538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324600"/>
            <a:ext cx="1905000" cy="381000"/>
          </a:xfrm>
        </p:spPr>
        <p:txBody>
          <a:bodyPr>
            <a:normAutofit/>
          </a:bodyPr>
          <a:lstStyle/>
          <a:p>
            <a:r>
              <a:rPr lang="en-US" sz="900" dirty="0" smtClean="0"/>
              <a:t>Northern Nevada Flood Event 2017</a:t>
            </a:r>
            <a:endParaRPr lang="en-US" sz="900" dirty="0"/>
          </a:p>
        </p:txBody>
      </p:sp>
      <p:sp>
        <p:nvSpPr>
          <p:cNvPr id="3" name="Content Placeholder 2"/>
          <p:cNvSpPr>
            <a:spLocks noGrp="1"/>
          </p:cNvSpPr>
          <p:nvPr>
            <p:ph idx="1"/>
          </p:nvPr>
        </p:nvSpPr>
        <p:spPr>
          <a:xfrm>
            <a:off x="152400" y="914400"/>
            <a:ext cx="8610600" cy="4525963"/>
          </a:xfrm>
        </p:spPr>
        <p:txBody>
          <a:bodyPr/>
          <a:lstStyle/>
          <a:p>
            <a:pPr lvl="0"/>
            <a:endParaRPr lang="en-US" sz="1500" dirty="0">
              <a:solidFill>
                <a:prstClr val="black"/>
              </a:solidFill>
            </a:endParaRPr>
          </a:p>
          <a:p>
            <a:pPr lvl="0"/>
            <a:r>
              <a:rPr lang="en-US" sz="1400" dirty="0">
                <a:solidFill>
                  <a:prstClr val="black"/>
                </a:solidFill>
              </a:rPr>
              <a:t>Preparation measures were taken to include: sandbagging locations, debris removal, critical alert and public messaging, shelters identified, livestock and pet safety precautions and staffing and resource needs. </a:t>
            </a:r>
          </a:p>
          <a:p>
            <a:pPr lvl="0"/>
            <a:endParaRPr lang="en-US" sz="1400" dirty="0">
              <a:solidFill>
                <a:prstClr val="black"/>
              </a:solidFill>
            </a:endParaRPr>
          </a:p>
          <a:p>
            <a:pPr lvl="0"/>
            <a:r>
              <a:rPr lang="en-US" sz="1400" dirty="0">
                <a:solidFill>
                  <a:prstClr val="black"/>
                </a:solidFill>
              </a:rPr>
              <a:t>Anticipated storms brought disaster levels of mountain </a:t>
            </a:r>
            <a:r>
              <a:rPr lang="en-US" sz="1400" dirty="0" smtClean="0">
                <a:solidFill>
                  <a:prstClr val="black"/>
                </a:solidFill>
              </a:rPr>
              <a:t>                                                                                                snow and </a:t>
            </a:r>
            <a:r>
              <a:rPr lang="en-US" sz="1400" dirty="0">
                <a:solidFill>
                  <a:prstClr val="black"/>
                </a:solidFill>
              </a:rPr>
              <a:t>heavy rain to the northern Nevada area causing </a:t>
            </a:r>
            <a:r>
              <a:rPr lang="en-US" sz="1400" dirty="0" smtClean="0">
                <a:solidFill>
                  <a:prstClr val="black"/>
                </a:solidFill>
              </a:rPr>
              <a:t>                                                                                         major flooding </a:t>
            </a:r>
            <a:r>
              <a:rPr lang="en-US" sz="1400" dirty="0">
                <a:solidFill>
                  <a:prstClr val="black"/>
                </a:solidFill>
              </a:rPr>
              <a:t>to area streams and rivers throughout </a:t>
            </a:r>
            <a:r>
              <a:rPr lang="en-US" sz="1400" dirty="0" smtClean="0">
                <a:solidFill>
                  <a:prstClr val="black"/>
                </a:solidFill>
              </a:rPr>
              <a:t>                                                                                            northern </a:t>
            </a:r>
            <a:r>
              <a:rPr lang="en-US" sz="1400" dirty="0">
                <a:solidFill>
                  <a:prstClr val="black"/>
                </a:solidFill>
              </a:rPr>
              <a:t>Nevada.  </a:t>
            </a:r>
          </a:p>
          <a:p>
            <a:pPr marL="0" lvl="0" indent="0">
              <a:buNone/>
            </a:pPr>
            <a:endParaRPr lang="en-US" sz="1400" dirty="0">
              <a:solidFill>
                <a:prstClr val="black"/>
              </a:solidFill>
            </a:endParaRPr>
          </a:p>
          <a:p>
            <a:pPr lvl="0"/>
            <a:r>
              <a:rPr lang="en-US" sz="1400" dirty="0">
                <a:solidFill>
                  <a:prstClr val="black"/>
                </a:solidFill>
              </a:rPr>
              <a:t>Local, state, federal and tribal nations activated their emergency                                                        </a:t>
            </a:r>
            <a:r>
              <a:rPr lang="en-US" sz="1400" dirty="0" smtClean="0">
                <a:solidFill>
                  <a:prstClr val="black"/>
                </a:solidFill>
              </a:rPr>
              <a:t>                   operation </a:t>
            </a:r>
            <a:r>
              <a:rPr lang="en-US" sz="1400" dirty="0">
                <a:solidFill>
                  <a:prstClr val="black"/>
                </a:solidFill>
              </a:rPr>
              <a:t>centers to manage response efforts in their area.                                                                                         State liaison officers were deployed to local </a:t>
            </a:r>
            <a:r>
              <a:rPr lang="en-US" sz="1400" dirty="0" err="1">
                <a:solidFill>
                  <a:prstClr val="black"/>
                </a:solidFill>
              </a:rPr>
              <a:t>EOCs</a:t>
            </a:r>
            <a:r>
              <a:rPr lang="en-US" sz="1400" dirty="0">
                <a:solidFill>
                  <a:prstClr val="black"/>
                </a:solidFill>
              </a:rPr>
              <a:t> to assist with                                                          resource requests and communication efforts. </a:t>
            </a:r>
          </a:p>
          <a:p>
            <a:endParaRPr lang="en-US" dirty="0"/>
          </a:p>
        </p:txBody>
      </p:sp>
      <p:pic>
        <p:nvPicPr>
          <p:cNvPr id="4" name="Picture 2" descr="C:\Users\gpowell\Desktop\NV Flood 17\Carson City\Carson 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90665"/>
            <a:ext cx="3048000" cy="304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740" y="152397"/>
            <a:ext cx="6477000" cy="646331"/>
          </a:xfrm>
          <a:prstGeom prst="rect">
            <a:avLst/>
          </a:prstGeom>
          <a:noFill/>
        </p:spPr>
        <p:txBody>
          <a:bodyPr wrap="square" rtlCol="0">
            <a:spAutoFit/>
          </a:bodyPr>
          <a:lstStyle/>
          <a:p>
            <a:pPr lvl="0" algn="ct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Incident Overview </a:t>
            </a:r>
          </a:p>
        </p:txBody>
      </p:sp>
      <p:pic>
        <p:nvPicPr>
          <p:cNvPr id="2050" name="Picture 2" descr="C:\Users\gpowell\Desktop\NV Flood 17\Sparks\Sp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4811712" cy="25132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95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6400800"/>
            <a:ext cx="22860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84582" y="1219200"/>
            <a:ext cx="4343400" cy="4813044"/>
          </a:xfrm>
        </p:spPr>
        <p:txBody>
          <a:bodyPr>
            <a:normAutofit/>
          </a:bodyPr>
          <a:lstStyle/>
          <a:p>
            <a:pPr marL="0" indent="0">
              <a:buNone/>
            </a:pPr>
            <a:r>
              <a:rPr lang="en-US" sz="1200" dirty="0" smtClean="0">
                <a:solidFill>
                  <a:srgbClr val="1D2129"/>
                </a:solidFill>
              </a:rPr>
              <a:t>The </a:t>
            </a:r>
            <a:r>
              <a:rPr lang="en-US" sz="1200" dirty="0">
                <a:solidFill>
                  <a:srgbClr val="1D2129"/>
                </a:solidFill>
              </a:rPr>
              <a:t>Nevada Division of Forestry (</a:t>
            </a:r>
            <a:r>
              <a:rPr lang="en-US" sz="1200" dirty="0" err="1">
                <a:solidFill>
                  <a:srgbClr val="1D2129"/>
                </a:solidFill>
              </a:rPr>
              <a:t>NDF</a:t>
            </a:r>
            <a:r>
              <a:rPr lang="en-US" sz="1200" dirty="0">
                <a:solidFill>
                  <a:srgbClr val="1D2129"/>
                </a:solidFill>
              </a:rPr>
              <a:t>), in conjunction with the Nevada Department of Corrections, operates nine conservation camps throughout the state. The Conservation Camp Program provides training programs to inmates, wildland fire suppression crews, a skilled labor force for conservation projects, community assistance and emergency situations. </a:t>
            </a:r>
            <a:endParaRPr lang="en-US" sz="1200" dirty="0" smtClean="0">
              <a:solidFill>
                <a:srgbClr val="1D2129"/>
              </a:solidFill>
            </a:endParaRPr>
          </a:p>
          <a:p>
            <a:pPr marL="0" indent="0">
              <a:buNone/>
            </a:pPr>
            <a:endParaRPr lang="en-US" sz="1200" dirty="0" smtClean="0">
              <a:solidFill>
                <a:srgbClr val="1D2129"/>
              </a:solidFill>
            </a:endParaRPr>
          </a:p>
          <a:p>
            <a:pPr marL="0" indent="0">
              <a:buNone/>
            </a:pPr>
            <a:r>
              <a:rPr lang="en-US" sz="1200" dirty="0" smtClean="0">
                <a:solidFill>
                  <a:srgbClr val="1D2129"/>
                </a:solidFill>
              </a:rPr>
              <a:t>On </a:t>
            </a:r>
            <a:r>
              <a:rPr lang="en-US" sz="1200" dirty="0">
                <a:solidFill>
                  <a:srgbClr val="1D2129"/>
                </a:solidFill>
              </a:rPr>
              <a:t>Friday, January 6, 2017 the </a:t>
            </a:r>
            <a:r>
              <a:rPr lang="en-US" sz="1200" dirty="0" err="1">
                <a:solidFill>
                  <a:srgbClr val="1D2129"/>
                </a:solidFill>
              </a:rPr>
              <a:t>NDF</a:t>
            </a:r>
            <a:r>
              <a:rPr lang="en-US" sz="1200" dirty="0">
                <a:solidFill>
                  <a:srgbClr val="1D2129"/>
                </a:solidFill>
              </a:rPr>
              <a:t> put together an all hazard incident command structured team to support the anticipated flooding event in the western region of Nevada. The impending flood was predicted to affect multiple counties in Western Nevada. The main objective was to support the Division of Emergency Management by providing assistance to local jurisdictions and Tribal Nations with life safety, critical infrastructure preservation and protection of home and property. In addition the crews helped with evacuation efforts and cleanup of impacted areas</a:t>
            </a:r>
            <a:r>
              <a:rPr lang="en-US" sz="1200" dirty="0" smtClean="0">
                <a:solidFill>
                  <a:srgbClr val="1D2129"/>
                </a:solidFill>
              </a:rPr>
              <a:t>.</a:t>
            </a:r>
          </a:p>
          <a:p>
            <a:pPr marL="0" indent="0">
              <a:buNone/>
            </a:pPr>
            <a:endParaRPr lang="en-US" sz="1200" dirty="0">
              <a:solidFill>
                <a:srgbClr val="1D2129"/>
              </a:solidFill>
            </a:endParaRPr>
          </a:p>
          <a:p>
            <a:pPr marL="0" indent="0">
              <a:buNone/>
            </a:pPr>
            <a:r>
              <a:rPr lang="en-US" sz="1200" dirty="0">
                <a:solidFill>
                  <a:srgbClr val="1D2129"/>
                </a:solidFill>
              </a:rPr>
              <a:t>The </a:t>
            </a:r>
            <a:r>
              <a:rPr lang="en-US" sz="1200" dirty="0" err="1">
                <a:solidFill>
                  <a:srgbClr val="1D2129"/>
                </a:solidFill>
              </a:rPr>
              <a:t>NDF</a:t>
            </a:r>
            <a:r>
              <a:rPr lang="en-US" sz="1200" dirty="0">
                <a:solidFill>
                  <a:srgbClr val="1D2129"/>
                </a:solidFill>
              </a:rPr>
              <a:t> team has been working closely with DEM and federal personnel to meet the needs and requests for resources from the affected counties in a timely, safe and effective manner. There are currently a total of 18 supervised </a:t>
            </a:r>
            <a:r>
              <a:rPr lang="en-US" sz="1200" dirty="0" err="1">
                <a:solidFill>
                  <a:srgbClr val="1D2129"/>
                </a:solidFill>
              </a:rPr>
              <a:t>NDF</a:t>
            </a:r>
            <a:r>
              <a:rPr lang="en-US" sz="1200" dirty="0">
                <a:solidFill>
                  <a:srgbClr val="1D2129"/>
                </a:solidFill>
              </a:rPr>
              <a:t> hand crews each comprised of 24 inmates. Total personnel assigned - 555</a:t>
            </a:r>
          </a:p>
          <a:p>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199" y="284649"/>
            <a:ext cx="4283733" cy="6116151"/>
          </a:xfrm>
          <a:prstGeom prst="rect">
            <a:avLst/>
          </a:prstGeom>
        </p:spPr>
      </p:pic>
      <p:sp>
        <p:nvSpPr>
          <p:cNvPr id="15" name="TextBox 14"/>
          <p:cNvSpPr txBox="1"/>
          <p:nvPr/>
        </p:nvSpPr>
        <p:spPr>
          <a:xfrm>
            <a:off x="527482" y="421429"/>
            <a:ext cx="3657600" cy="584775"/>
          </a:xfrm>
          <a:prstGeom prst="rect">
            <a:avLst/>
          </a:prstGeom>
          <a:noFill/>
        </p:spPr>
        <p:txBody>
          <a:bodyPr wrap="square" rtlCol="0">
            <a:spAutoFit/>
          </a:bodyPr>
          <a:lstStyle/>
          <a:p>
            <a:pPr lvl="0" algn="ctr"/>
            <a:r>
              <a:rPr lang="en-US" sz="32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NDF</a:t>
            </a:r>
            <a:r>
              <a:rPr lang="en-US" sz="3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Hand Crews</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Tree>
    <p:extLst>
      <p:ext uri="{BB962C8B-B14F-4D97-AF65-F5344CB8AC3E}">
        <p14:creationId xmlns:p14="http://schemas.microsoft.com/office/powerpoint/2010/main" val="2567046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6400800"/>
            <a:ext cx="2286000" cy="381000"/>
          </a:xfrm>
        </p:spPr>
        <p:txBody>
          <a:bodyPr>
            <a:normAutofit/>
          </a:bodyPr>
          <a:lstStyle/>
          <a:p>
            <a:r>
              <a:rPr lang="en-US" sz="900" dirty="0" smtClean="0"/>
              <a:t>Northern Nevada Winter Storm Event 2017</a:t>
            </a:r>
            <a:endParaRPr lang="en-US" sz="900" dirty="0"/>
          </a:p>
        </p:txBody>
      </p:sp>
      <p:sp>
        <p:nvSpPr>
          <p:cNvPr id="4" name="Content Placeholder 3"/>
          <p:cNvSpPr>
            <a:spLocks noGrp="1"/>
          </p:cNvSpPr>
          <p:nvPr>
            <p:ph idx="1"/>
          </p:nvPr>
        </p:nvSpPr>
        <p:spPr>
          <a:xfrm>
            <a:off x="1524000" y="242801"/>
            <a:ext cx="6096000" cy="609600"/>
          </a:xfrm>
        </p:spPr>
        <p:txBody>
          <a:bodyPr>
            <a:normAutofit/>
          </a:bodyPr>
          <a:lstStyle/>
          <a:p>
            <a:pPr marL="0" indent="0">
              <a:buNone/>
            </a:pPr>
            <a:r>
              <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Road Closures Throughout Event</a:t>
            </a:r>
            <a:endParaRPr lang="en-US" dirty="0"/>
          </a:p>
        </p:txBody>
      </p:sp>
      <p:sp>
        <p:nvSpPr>
          <p:cNvPr id="5" name="TextBox 4"/>
          <p:cNvSpPr txBox="1"/>
          <p:nvPr/>
        </p:nvSpPr>
        <p:spPr>
          <a:xfrm>
            <a:off x="228600" y="890131"/>
            <a:ext cx="8686800" cy="2031325"/>
          </a:xfrm>
          <a:prstGeom prst="rect">
            <a:avLst/>
          </a:prstGeom>
          <a:noFill/>
        </p:spPr>
        <p:txBody>
          <a:bodyPr wrap="square" rtlCol="0">
            <a:spAutoFit/>
          </a:bodyPr>
          <a:lstStyle/>
          <a:p>
            <a:pPr marL="342900" marR="0" lvl="0" indent="-342900">
              <a:lnSpc>
                <a:spcPct val="150000"/>
              </a:lnSpc>
              <a:spcBef>
                <a:spcPts val="0"/>
              </a:spcBef>
              <a:spcAft>
                <a:spcPts val="0"/>
              </a:spcAft>
              <a:buFont typeface="Symbol"/>
              <a:buChar char=""/>
            </a:pPr>
            <a:r>
              <a:rPr lang="en-US" sz="1200" dirty="0">
                <a:ea typeface="Calibri"/>
                <a:cs typeface="Times New Roman"/>
              </a:rPr>
              <a:t>SR 207 (Kingsbury) </a:t>
            </a:r>
            <a:r>
              <a:rPr lang="en-US" sz="1200" dirty="0" smtClean="0">
                <a:ea typeface="Calibri"/>
                <a:cs typeface="Times New Roman"/>
              </a:rPr>
              <a:t>from </a:t>
            </a:r>
            <a:r>
              <a:rPr lang="en-US" sz="1200" dirty="0">
                <a:ea typeface="Calibri"/>
                <a:cs typeface="Times New Roman"/>
              </a:rPr>
              <a:t>Tramway to Foothill due to sinkhole. </a:t>
            </a:r>
            <a:r>
              <a:rPr lang="en-US" sz="1200" dirty="0" smtClean="0">
                <a:ea typeface="Calibri"/>
                <a:cs typeface="Times New Roman"/>
              </a:rPr>
              <a:t> Four rock slides over </a:t>
            </a:r>
            <a:r>
              <a:rPr lang="en-US" sz="1200" dirty="0">
                <a:ea typeface="Calibri"/>
                <a:cs typeface="Times New Roman"/>
              </a:rPr>
              <a:t>the </a:t>
            </a:r>
            <a:r>
              <a:rPr lang="en-US" sz="1200" dirty="0" smtClean="0">
                <a:ea typeface="Calibri"/>
                <a:cs typeface="Times New Roman"/>
              </a:rPr>
              <a:t>near </a:t>
            </a:r>
            <a:r>
              <a:rPr lang="en-US" sz="1200" dirty="0">
                <a:ea typeface="Calibri"/>
                <a:cs typeface="Times New Roman"/>
              </a:rPr>
              <a:t>the area of the sink hole. </a:t>
            </a:r>
            <a:endParaRPr lang="en-US" sz="1200" dirty="0" smtClean="0">
              <a:ea typeface="Calibri"/>
              <a:cs typeface="Times New Roman"/>
            </a:endParaRPr>
          </a:p>
          <a:p>
            <a:pPr marL="342900" marR="0" lvl="0" indent="-342900">
              <a:lnSpc>
                <a:spcPct val="150000"/>
              </a:lnSpc>
              <a:spcBef>
                <a:spcPts val="0"/>
              </a:spcBef>
              <a:spcAft>
                <a:spcPts val="0"/>
              </a:spcAft>
              <a:buFont typeface="Symbol"/>
              <a:buChar char=""/>
            </a:pPr>
            <a:r>
              <a:rPr lang="en-US" sz="1200" dirty="0" smtClean="0">
                <a:ea typeface="Calibri"/>
                <a:cs typeface="Times New Roman"/>
              </a:rPr>
              <a:t>SR446 </a:t>
            </a:r>
            <a:r>
              <a:rPr lang="en-US" sz="1200" dirty="0">
                <a:ea typeface="Calibri"/>
                <a:cs typeface="Times New Roman"/>
              </a:rPr>
              <a:t>(Sutcliffe Highway) </a:t>
            </a:r>
            <a:r>
              <a:rPr lang="en-US" sz="1200" dirty="0" smtClean="0">
                <a:ea typeface="Calibri"/>
                <a:cs typeface="Times New Roman"/>
              </a:rPr>
              <a:t> </a:t>
            </a:r>
            <a:r>
              <a:rPr lang="en-US" sz="1200" dirty="0">
                <a:ea typeface="Calibri"/>
                <a:cs typeface="Times New Roman"/>
              </a:rPr>
              <a:t>closed indefinitely due to road washed out. </a:t>
            </a:r>
            <a:endParaRPr lang="en-US" sz="1200" dirty="0" smtClean="0">
              <a:ea typeface="Calibri"/>
              <a:cs typeface="Times New Roman"/>
            </a:endParaRPr>
          </a:p>
          <a:p>
            <a:pPr marL="342900" marR="0" lvl="0" indent="-342900">
              <a:lnSpc>
                <a:spcPct val="150000"/>
              </a:lnSpc>
              <a:spcBef>
                <a:spcPts val="0"/>
              </a:spcBef>
              <a:spcAft>
                <a:spcPts val="0"/>
              </a:spcAft>
              <a:buFont typeface="Symbol"/>
              <a:buChar char=""/>
            </a:pPr>
            <a:r>
              <a:rPr lang="en-US" sz="1200" dirty="0" smtClean="0">
                <a:ea typeface="Calibri"/>
                <a:cs typeface="Times New Roman"/>
              </a:rPr>
              <a:t>SR447 </a:t>
            </a:r>
            <a:r>
              <a:rPr lang="en-US" sz="1200" dirty="0">
                <a:ea typeface="Calibri"/>
                <a:cs typeface="Times New Roman"/>
              </a:rPr>
              <a:t>Shoulder drop off, building up shoulder, 10% debris </a:t>
            </a:r>
            <a:r>
              <a:rPr lang="en-US" sz="1200" dirty="0" smtClean="0">
                <a:ea typeface="Calibri"/>
                <a:cs typeface="Times New Roman"/>
              </a:rPr>
              <a:t>removal. </a:t>
            </a:r>
          </a:p>
          <a:p>
            <a:pPr marL="342900" marR="0" lvl="0" indent="-342900">
              <a:lnSpc>
                <a:spcPct val="150000"/>
              </a:lnSpc>
              <a:spcBef>
                <a:spcPts val="0"/>
              </a:spcBef>
              <a:spcAft>
                <a:spcPts val="0"/>
              </a:spcAft>
              <a:buFont typeface="Symbol"/>
              <a:buChar char=""/>
            </a:pPr>
            <a:r>
              <a:rPr lang="en-US" sz="1200" dirty="0" smtClean="0">
                <a:ea typeface="Calibri"/>
                <a:cs typeface="Times New Roman"/>
              </a:rPr>
              <a:t>SR342 </a:t>
            </a:r>
            <a:r>
              <a:rPr lang="en-US" sz="1200" dirty="0">
                <a:ea typeface="Calibri"/>
                <a:cs typeface="Times New Roman"/>
              </a:rPr>
              <a:t>at Silver City is closed </a:t>
            </a:r>
            <a:r>
              <a:rPr lang="en-US" sz="1200" dirty="0" smtClean="0">
                <a:ea typeface="Calibri"/>
                <a:cs typeface="Times New Roman"/>
              </a:rPr>
              <a:t>indefinitely. </a:t>
            </a:r>
            <a:r>
              <a:rPr lang="en-US" sz="1200" dirty="0">
                <a:ea typeface="Calibri"/>
                <a:cs typeface="Times New Roman"/>
              </a:rPr>
              <a:t>One lane </a:t>
            </a:r>
            <a:r>
              <a:rPr lang="en-US" sz="1200" dirty="0" smtClean="0">
                <a:ea typeface="Calibri"/>
                <a:cs typeface="Times New Roman"/>
              </a:rPr>
              <a:t>available </a:t>
            </a:r>
            <a:r>
              <a:rPr lang="en-US" sz="1200" dirty="0">
                <a:ea typeface="Calibri"/>
                <a:cs typeface="Times New Roman"/>
              </a:rPr>
              <a:t>to Emergency vehicles and local residents only.                     `.</a:t>
            </a:r>
          </a:p>
          <a:p>
            <a:pPr marL="342900" marR="0" lvl="0" indent="-342900">
              <a:lnSpc>
                <a:spcPct val="150000"/>
              </a:lnSpc>
              <a:spcBef>
                <a:spcPts val="0"/>
              </a:spcBef>
              <a:spcAft>
                <a:spcPts val="0"/>
              </a:spcAft>
              <a:buFont typeface="Symbol"/>
              <a:buChar char=""/>
            </a:pPr>
            <a:r>
              <a:rPr lang="en-US" sz="1200" dirty="0">
                <a:ea typeface="Calibri"/>
                <a:cs typeface="Times New Roman"/>
              </a:rPr>
              <a:t>I-80 in Nevada. Stateline to Keystone, Major issues with asphalt pavement blowouts (potholes). </a:t>
            </a:r>
            <a:r>
              <a:rPr lang="en-US" sz="1200" dirty="0" smtClean="0">
                <a:ea typeface="Calibri"/>
                <a:cs typeface="Times New Roman"/>
              </a:rPr>
              <a:t>There </a:t>
            </a:r>
            <a:r>
              <a:rPr lang="en-US" sz="1200" dirty="0">
                <a:ea typeface="Calibri"/>
                <a:cs typeface="Times New Roman"/>
              </a:rPr>
              <a:t>is also a bridge deck damage.  </a:t>
            </a:r>
          </a:p>
          <a:p>
            <a:pPr marL="342900" marR="0" lvl="0" indent="-342900">
              <a:lnSpc>
                <a:spcPct val="150000"/>
              </a:lnSpc>
              <a:spcBef>
                <a:spcPts val="0"/>
              </a:spcBef>
              <a:spcAft>
                <a:spcPts val="0"/>
              </a:spcAft>
              <a:buFont typeface="Symbol"/>
              <a:buChar char=""/>
            </a:pPr>
            <a:r>
              <a:rPr lang="en-US" sz="1200" dirty="0">
                <a:ea typeface="Calibri"/>
                <a:cs typeface="Times New Roman"/>
              </a:rPr>
              <a:t>US050A Hazen to Fernley, shoulder damage isolated locations entire routes.</a:t>
            </a:r>
          </a:p>
          <a:p>
            <a:pPr marL="342900" marR="0" lvl="0" indent="-342900">
              <a:lnSpc>
                <a:spcPct val="150000"/>
              </a:lnSpc>
              <a:spcBef>
                <a:spcPts val="0"/>
              </a:spcBef>
              <a:spcAft>
                <a:spcPts val="0"/>
              </a:spcAft>
              <a:buFont typeface="Symbol"/>
              <a:buChar char=""/>
            </a:pPr>
            <a:r>
              <a:rPr lang="en-US" sz="1200" dirty="0">
                <a:ea typeface="Calibri"/>
                <a:cs typeface="Times New Roman"/>
              </a:rPr>
              <a:t>SR659 (Manzanita and Greensboro WB single lane for traffic.  </a:t>
            </a:r>
            <a:r>
              <a:rPr lang="en-US" sz="1200" dirty="0" smtClean="0">
                <a:ea typeface="Calibri"/>
                <a:cs typeface="Times New Roman"/>
              </a:rPr>
              <a:t>Debris</a:t>
            </a:r>
            <a:r>
              <a:rPr lang="en-US" sz="1200" dirty="0">
                <a:ea typeface="Calibri"/>
                <a:cs typeface="Times New Roman"/>
              </a:rPr>
              <a:t>, pavement </a:t>
            </a:r>
            <a:r>
              <a:rPr lang="en-US" sz="1200" dirty="0" smtClean="0">
                <a:ea typeface="Calibri"/>
                <a:cs typeface="Times New Roman"/>
              </a:rPr>
              <a:t>and shoulder </a:t>
            </a:r>
            <a:r>
              <a:rPr lang="en-US" sz="1200" dirty="0">
                <a:ea typeface="Calibri"/>
                <a:cs typeface="Times New Roman"/>
              </a:rPr>
              <a:t>repair </a:t>
            </a:r>
          </a:p>
        </p:txBody>
      </p:sp>
      <p:pic>
        <p:nvPicPr>
          <p:cNvPr id="5122" name="Picture 2" descr="C:\Users\gpowell\Desktop\NV Flood 17\Pyramid\Pyramid L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85" y="3347610"/>
            <a:ext cx="4438650"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5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6400800"/>
            <a:ext cx="2286000" cy="381000"/>
          </a:xfrm>
        </p:spPr>
        <p:txBody>
          <a:bodyPr>
            <a:normAutofit/>
          </a:bodyPr>
          <a:lstStyle/>
          <a:p>
            <a:r>
              <a:rPr lang="en-US" sz="900" dirty="0" smtClean="0"/>
              <a:t>Northern Nevada Winter Storm Event 2017</a:t>
            </a:r>
            <a:endParaRPr lang="en-US" sz="900" dirty="0"/>
          </a:p>
        </p:txBody>
      </p:sp>
      <p:sp>
        <p:nvSpPr>
          <p:cNvPr id="4" name="Content Placeholder 3"/>
          <p:cNvSpPr>
            <a:spLocks noGrp="1"/>
          </p:cNvSpPr>
          <p:nvPr>
            <p:ph idx="1"/>
          </p:nvPr>
        </p:nvSpPr>
        <p:spPr>
          <a:xfrm>
            <a:off x="990600" y="76200"/>
            <a:ext cx="7086600" cy="609600"/>
          </a:xfrm>
        </p:spPr>
        <p:txBody>
          <a:bodyPr>
            <a:normAutofit lnSpcReduction="10000"/>
          </a:bodyPr>
          <a:lstStyle/>
          <a:p>
            <a:pPr marL="0" indent="0" algn="ctr">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Highways Damaged</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781295406"/>
              </p:ext>
            </p:extLst>
          </p:nvPr>
        </p:nvGraphicFramePr>
        <p:xfrm>
          <a:off x="533400" y="748958"/>
          <a:ext cx="7924800" cy="5651889"/>
        </p:xfrm>
        <a:graphic>
          <a:graphicData uri="http://schemas.openxmlformats.org/drawingml/2006/table">
            <a:tbl>
              <a:tblPr firstRow="1" firstCol="1" bandRow="1"/>
              <a:tblGrid>
                <a:gridCol w="1551417"/>
                <a:gridCol w="6373383"/>
              </a:tblGrid>
              <a:tr h="146484">
                <a:tc>
                  <a:txBody>
                    <a:bodyPr/>
                    <a:lstStyle/>
                    <a:p>
                      <a:pPr marL="0" marR="0">
                        <a:lnSpc>
                          <a:spcPct val="115000"/>
                        </a:lnSpc>
                        <a:spcBef>
                          <a:spcPts val="0"/>
                        </a:spcBef>
                        <a:spcAft>
                          <a:spcPts val="0"/>
                        </a:spcAft>
                      </a:pPr>
                      <a:r>
                        <a:rPr lang="en-US" sz="900" b="1" u="sng" dirty="0">
                          <a:solidFill>
                            <a:srgbClr val="000000"/>
                          </a:solidFill>
                          <a:effectLst/>
                          <a:latin typeface="Calibri"/>
                          <a:ea typeface="Times New Roman"/>
                          <a:cs typeface="Times New Roman"/>
                        </a:rPr>
                        <a:t>Routes</a:t>
                      </a:r>
                      <a:endParaRPr lang="en-US" sz="900" dirty="0">
                        <a:effectLst/>
                        <a:latin typeface="Calibri"/>
                        <a:ea typeface="Calibri"/>
                        <a:cs typeface="Times New Roman"/>
                      </a:endParaRPr>
                    </a:p>
                  </a:txBody>
                  <a:tcPr marL="57501" marR="57501" marT="0" marB="0" anchor="ctr">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n-US" sz="900" b="1" u="sng" dirty="0">
                          <a:solidFill>
                            <a:srgbClr val="000000"/>
                          </a:solidFill>
                          <a:effectLst/>
                          <a:latin typeface="Calibri"/>
                          <a:ea typeface="Times New Roman"/>
                          <a:cs typeface="Times New Roman"/>
                        </a:rPr>
                        <a:t>Damages</a:t>
                      </a:r>
                      <a:endParaRPr lang="en-US" sz="900" dirty="0">
                        <a:effectLst/>
                        <a:latin typeface="Calibri"/>
                        <a:ea typeface="Calibri"/>
                        <a:cs typeface="Times New Roman"/>
                      </a:endParaRPr>
                    </a:p>
                  </a:txBody>
                  <a:tcPr marL="57501" marR="57501" marT="0" marB="0" anchor="b">
                    <a:lnL>
                      <a:noFill/>
                    </a:lnL>
                    <a:lnR>
                      <a:noFill/>
                    </a:lnR>
                    <a:lnT>
                      <a:noFill/>
                    </a:lnT>
                    <a:lnB>
                      <a:noFill/>
                    </a:lnB>
                    <a:solidFill>
                      <a:srgbClr val="F2F2F2"/>
                    </a:solidFill>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I580</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Exit 61 NB/SB Off; Flooding</a:t>
                      </a:r>
                      <a:endParaRPr lang="en-US" sz="1100">
                        <a:effectLst/>
                        <a:latin typeface="Calibri"/>
                        <a:ea typeface="Calibri"/>
                        <a:cs typeface="Times New Roman"/>
                      </a:endParaRPr>
                    </a:p>
                  </a:txBody>
                  <a:tcPr marL="57501" marR="57501" marT="0" marB="0" anchor="ctr">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I80</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effectLst/>
                          <a:latin typeface="Calibri"/>
                          <a:ea typeface="Times New Roman"/>
                          <a:cs typeface="Times New Roman"/>
                        </a:rPr>
                        <a:t>PE County, MP 31.1; Shoulder saturation and slope repair</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SR206 (Genoa Ln)</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MP 12.7-13.8, mainly SB; Shoulders washed out</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SR206 (Genoa Ln)</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MP 10.0-10.3; cutbacks washed down and around Walleys Hot Springs</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SR207 (Kingsbury)</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MP 11.0-11.6, mainly SB; Shoulder washed out </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SR207 (Kingsbury)</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Tramway to Foothill; Roadway failure</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SR2671 (Holcomb)</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Whole route; Flooding, possible washout</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SR341 (Geiger)</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ST County MP 0-1.57 NB; Shoulder washed out</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SR341 (Geiger)</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ST County MP 7.53-10.76; Shoulder washed out</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SR341 (Geiger)</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MP 16-16.5; Shoulder damage</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SR342</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LY County MP 0-0.3 NB; Shoulder washed out and guardrails exposed</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SR439 (USA Pkwy)</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Denmark to Electric; Flooding</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SR445 (Pyramid Way)</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MP 10-44; Extensive damage in various locations, erosion, washouts, pavement damage</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SR446 (Sutcliffe Hwy)</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MP 3.0; Culvert completely washed out with complete road and culvert rebuild</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SR446 (Sutcliffe Hwy)</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MP 7.2; Extensive shoulder and culvert damage with serious erosion</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SR446 (Sutcliffe Hwy)</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MP 9.0; Extensive culvert damage and washout culvert damage, shoulder damage</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SR447</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WA County MP 13; Extensive shoulder damage with some erosion under pavement shoulder</a:t>
                      </a:r>
                      <a:endParaRPr lang="en-US" sz="110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smtClean="0">
                          <a:effectLst/>
                          <a:latin typeface="+mn-lt"/>
                          <a:ea typeface="Times New Roman"/>
                          <a:cs typeface="Times New Roman"/>
                        </a:rPr>
                        <a:t>SR887 (Franktown Rd) </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smtClean="0">
                          <a:effectLst/>
                          <a:latin typeface="+mn-lt"/>
                          <a:ea typeface="Times New Roman"/>
                          <a:cs typeface="Times New Roman"/>
                        </a:rPr>
                        <a:t>Ditch, shoulders, damage from flooding</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SR447</a:t>
                      </a:r>
                      <a:endParaRPr lang="en-US" sz="1100" dirty="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WA County MP 33; Extensive shoulder damage with some erosion under pavement shoulder</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SR647 (W. 4th St)</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9400 Block; Rock &amp; mudslide</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SR659 (McCarran)</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MP 10.6-22.9 various locations; Erosion damage</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SR667 SB (Kietzke)</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err="1">
                          <a:solidFill>
                            <a:srgbClr val="000000"/>
                          </a:solidFill>
                          <a:effectLst/>
                          <a:latin typeface="Calibri"/>
                          <a:ea typeface="Times New Roman"/>
                          <a:cs typeface="Times New Roman"/>
                        </a:rPr>
                        <a:t>Kuenzli</a:t>
                      </a:r>
                      <a:r>
                        <a:rPr lang="en-US" sz="1100" dirty="0">
                          <a:solidFill>
                            <a:srgbClr val="000000"/>
                          </a:solidFill>
                          <a:effectLst/>
                          <a:latin typeface="Calibri"/>
                          <a:ea typeface="Times New Roman"/>
                          <a:cs typeface="Times New Roman"/>
                        </a:rPr>
                        <a:t> to </a:t>
                      </a:r>
                      <a:r>
                        <a:rPr lang="en-US" sz="1100" dirty="0" err="1">
                          <a:solidFill>
                            <a:srgbClr val="000000"/>
                          </a:solidFill>
                          <a:effectLst/>
                          <a:latin typeface="Calibri"/>
                          <a:ea typeface="Times New Roman"/>
                          <a:cs typeface="Times New Roman"/>
                        </a:rPr>
                        <a:t>Galletti</a:t>
                      </a:r>
                      <a:r>
                        <a:rPr lang="en-US" sz="1100" dirty="0">
                          <a:solidFill>
                            <a:srgbClr val="000000"/>
                          </a:solidFill>
                          <a:effectLst/>
                          <a:latin typeface="Calibri"/>
                          <a:ea typeface="Times New Roman"/>
                          <a:cs typeface="Times New Roman"/>
                        </a:rPr>
                        <a:t>; Potential scour</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SR757 (Muller)</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MP 1.2-2.0 WB; Shoulders washed out</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US395</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MP 26.3-31.1; Pothole damage</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US395A</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S. Meadows to Patriot; Flooding</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US395A</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Eastlake to Mt. Rose; Flooding</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634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US50</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Multiple washouts</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r h="191003">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US50A</a:t>
                      </a:r>
                      <a:endParaRPr lang="en-US" sz="1100">
                        <a:effectLst/>
                        <a:latin typeface="Calibri"/>
                        <a:ea typeface="Calibri"/>
                        <a:cs typeface="Times New Roman"/>
                      </a:endParaRPr>
                    </a:p>
                  </a:txBody>
                  <a:tcPr marL="57501" marR="57501" marT="0" marB="0" anchor="ctr">
                    <a:lnL>
                      <a:noFill/>
                    </a:lnL>
                    <a:lnR>
                      <a:noFill/>
                    </a:lnR>
                    <a:lnT>
                      <a:noFill/>
                    </a:lnT>
                    <a:lnB>
                      <a:noFill/>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LY County MP 12.5-13; Extensive shoulder damage</a:t>
                      </a:r>
                      <a:endParaRPr lang="en-US" sz="1100" dirty="0">
                        <a:effectLst/>
                        <a:latin typeface="Calibri"/>
                        <a:ea typeface="Calibri"/>
                        <a:cs typeface="Times New Roman"/>
                      </a:endParaRPr>
                    </a:p>
                  </a:txBody>
                  <a:tcPr marL="57501" marR="57501" marT="0" marB="0" anchor="b">
                    <a:lnL>
                      <a:noFill/>
                    </a:lnL>
                    <a:lnR>
                      <a:noFill/>
                    </a:lnR>
                    <a:lnT>
                      <a:noFill/>
                    </a:lnT>
                    <a:lnB>
                      <a:noFill/>
                    </a:lnB>
                  </a:tcPr>
                </a:tc>
              </a:tr>
            </a:tbl>
          </a:graphicData>
        </a:graphic>
      </p:graphicFrame>
    </p:spTree>
    <p:extLst>
      <p:ext uri="{BB962C8B-B14F-4D97-AF65-F5344CB8AC3E}">
        <p14:creationId xmlns:p14="http://schemas.microsoft.com/office/powerpoint/2010/main" val="89902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2226"/>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State of Nevada Significant Events</a:t>
            </a:r>
            <a:endParaRPr lang="en-US" dirty="0"/>
          </a:p>
        </p:txBody>
      </p:sp>
      <p:sp>
        <p:nvSpPr>
          <p:cNvPr id="4" name="TextBox 3"/>
          <p:cNvSpPr txBox="1"/>
          <p:nvPr/>
        </p:nvSpPr>
        <p:spPr>
          <a:xfrm>
            <a:off x="0" y="687138"/>
            <a:ext cx="8534400" cy="8494633"/>
          </a:xfrm>
          <a:prstGeom prst="rect">
            <a:avLst/>
          </a:prstGeom>
          <a:noFill/>
        </p:spPr>
        <p:txBody>
          <a:bodyPr wrap="squar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Wednesday, January 4</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Division of Emergency Management (DEM) staff meet with the National Weather                                                                                  Service concerning upcoming weather pattern scheduled to hit northwestern Nevada </a:t>
            </a:r>
          </a:p>
          <a:p>
            <a:r>
              <a:rPr lang="en-US" sz="1200" dirty="0" smtClean="0">
                <a:solidFill>
                  <a:prstClr val="black"/>
                </a:solidFill>
                <a:latin typeface="Times New Roman" panose="02020603050405020304" pitchFamily="18" charset="0"/>
                <a:cs typeface="Times New Roman" panose="02020603050405020304" pitchFamily="18" charset="0"/>
              </a:rPr>
              <a:t>     on  Saturday, January 7, 2017 </a:t>
            </a:r>
          </a:p>
          <a:p>
            <a:pPr marL="171450" indent="-171450">
              <a:buFont typeface="Wingdings" panose="05000000000000000000" pitchFamily="2" charset="2"/>
              <a:buChar char="§"/>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Email notification to the Governor's Finance Office and the</a:t>
            </a:r>
            <a:r>
              <a:rPr lang="en-US" sz="1200"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Legislative Counsel </a:t>
            </a:r>
            <a:endParaRPr lang="en-US" sz="1200" dirty="0" smtClean="0">
              <a:solidFill>
                <a:prstClr val="black"/>
              </a:solidFill>
              <a:latin typeface="Times New Roman" panose="02020603050405020304" pitchFamily="18" charset="0"/>
              <a:cs typeface="Times New Roman" panose="02020603050405020304" pitchFamily="18" charset="0"/>
            </a:endParaRPr>
          </a:p>
          <a:p>
            <a:pPr lvl="0"/>
            <a:r>
              <a:rPr lang="en-US" sz="1200" dirty="0" smtClean="0">
                <a:solidFill>
                  <a:prstClr val="black"/>
                </a:solidFill>
                <a:latin typeface="Times New Roman" panose="02020603050405020304" pitchFamily="18" charset="0"/>
                <a:cs typeface="Times New Roman" panose="02020603050405020304" pitchFamily="18" charset="0"/>
              </a:rPr>
              <a:t>Bureau </a:t>
            </a:r>
            <a:r>
              <a:rPr lang="en-US" sz="1200" dirty="0">
                <a:solidFill>
                  <a:prstClr val="black"/>
                </a:solidFill>
                <a:latin typeface="Times New Roman" panose="02020603050405020304" pitchFamily="18" charset="0"/>
                <a:cs typeface="Times New Roman" panose="02020603050405020304" pitchFamily="18" charset="0"/>
              </a:rPr>
              <a:t>regarding</a:t>
            </a:r>
            <a:r>
              <a:rPr lang="en-US" sz="1200"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the use of the</a:t>
            </a:r>
            <a:r>
              <a:rPr lang="en-US" sz="1200"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Emergency </a:t>
            </a:r>
            <a:r>
              <a:rPr lang="en-US" sz="1200" dirty="0" smtClean="0">
                <a:solidFill>
                  <a:prstClr val="black"/>
                </a:solidFill>
                <a:latin typeface="Times New Roman" panose="02020603050405020304" pitchFamily="18" charset="0"/>
                <a:cs typeface="Times New Roman" panose="02020603050405020304" pitchFamily="18" charset="0"/>
              </a:rPr>
              <a:t>Assistance </a:t>
            </a:r>
            <a:r>
              <a:rPr lang="en-US" sz="1200" dirty="0">
                <a:solidFill>
                  <a:prstClr val="black"/>
                </a:solidFill>
                <a:latin typeface="Times New Roman" panose="02020603050405020304" pitchFamily="18" charset="0"/>
                <a:cs typeface="Times New Roman" panose="02020603050405020304" pitchFamily="18" charset="0"/>
              </a:rPr>
              <a:t>Account.</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coordinates efforts with Division of </a:t>
            </a:r>
            <a:r>
              <a:rPr lang="en-US" sz="1200" dirty="0">
                <a:solidFill>
                  <a:prstClr val="black"/>
                </a:solidFill>
                <a:latin typeface="Times New Roman" panose="02020603050405020304" pitchFamily="18" charset="0"/>
                <a:cs typeface="Times New Roman" panose="02020603050405020304" pitchFamily="18" charset="0"/>
              </a:rPr>
              <a:t>Forestry to prepare hand crews to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monitor the Little Valley Burn Area</a:t>
            </a:r>
            <a:r>
              <a:rPr lang="en-US" sz="1200" dirty="0" smtClean="0">
                <a:solidFill>
                  <a:prstClr val="black"/>
                </a:solidFill>
                <a:latin typeface="Times New Roman" panose="02020603050405020304" pitchFamily="18" charset="0"/>
                <a:cs typeface="Times New Roman" panose="02020603050405020304" pitchFamily="18" charset="0"/>
              </a:rPr>
              <a:t> due to the forecasted weather event.</a:t>
            </a:r>
          </a:p>
          <a:p>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requested additional </a:t>
            </a:r>
            <a:r>
              <a:rPr lang="en-US" sz="1200" dirty="0" err="1" smtClean="0">
                <a:solidFill>
                  <a:prstClr val="black"/>
                </a:solidFill>
                <a:latin typeface="Times New Roman" panose="02020603050405020304" pitchFamily="18" charset="0"/>
                <a:cs typeface="Times New Roman" panose="02020603050405020304" pitchFamily="18" charset="0"/>
              </a:rPr>
              <a:t>NDF</a:t>
            </a:r>
            <a:r>
              <a:rPr lang="en-US" sz="1200" dirty="0" smtClean="0">
                <a:solidFill>
                  <a:prstClr val="black"/>
                </a:solidFill>
                <a:latin typeface="Times New Roman" panose="02020603050405020304" pitchFamily="18" charset="0"/>
                <a:cs typeface="Times New Roman" panose="02020603050405020304" pitchFamily="18" charset="0"/>
              </a:rPr>
              <a:t> hand crews to assist local jurisdictions with sandbag</a:t>
            </a:r>
          </a:p>
          <a:p>
            <a:r>
              <a:rPr lang="en-US" sz="1200" dirty="0" smtClean="0">
                <a:solidFill>
                  <a:prstClr val="black"/>
                </a:solidFill>
                <a:latin typeface="Times New Roman" panose="02020603050405020304" pitchFamily="18" charset="0"/>
                <a:cs typeface="Times New Roman" panose="02020603050405020304" pitchFamily="18" charset="0"/>
              </a:rPr>
              <a:t>Filling operations to protect potentially affected homes and critical infrastructure in the </a:t>
            </a:r>
          </a:p>
          <a:p>
            <a:r>
              <a:rPr lang="en-US" sz="1200" dirty="0" smtClean="0">
                <a:solidFill>
                  <a:prstClr val="black"/>
                </a:solidFill>
                <a:latin typeface="Times New Roman" panose="02020603050405020304" pitchFamily="18" charset="0"/>
                <a:cs typeface="Times New Roman" panose="02020603050405020304" pitchFamily="18" charset="0"/>
              </a:rPr>
              <a:t>threatened areas.</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Local and state agencies coordinate Sandbag locations and potential drainage issues reported </a:t>
            </a:r>
          </a:p>
          <a:p>
            <a:r>
              <a:rPr lang="en-US" sz="1200" dirty="0" smtClean="0">
                <a:solidFill>
                  <a:prstClr val="black"/>
                </a:solidFill>
                <a:latin typeface="Times New Roman" panose="02020603050405020304" pitchFamily="18" charset="0"/>
                <a:cs typeface="Times New Roman" panose="02020603050405020304" pitchFamily="18" charset="0"/>
              </a:rPr>
              <a:t>to DEM for assistance and monitoring.</a:t>
            </a:r>
          </a:p>
          <a:p>
            <a:pPr marL="171450" indent="-171450">
              <a:buFont typeface="Wingdings" panose="05000000000000000000" pitchFamily="2" charset="2"/>
              <a:buChar char="§"/>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contacted FEMA Region 9 to update leadership on the weather events in northern Nevada</a:t>
            </a:r>
          </a:p>
          <a:p>
            <a:r>
              <a:rPr lang="en-US" sz="1200" dirty="0" smtClean="0">
                <a:solidFill>
                  <a:prstClr val="black"/>
                </a:solidFill>
                <a:latin typeface="Times New Roman" panose="02020603050405020304" pitchFamily="18" charset="0"/>
                <a:cs typeface="Times New Roman" panose="02020603050405020304" pitchFamily="18" charset="0"/>
              </a:rPr>
              <a:t> </a:t>
            </a: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FEMA deploys two liaison officers to Nevada for assistance and situational awareness efforts</a:t>
            </a:r>
          </a:p>
          <a:p>
            <a:pPr marL="171450" indent="-171450">
              <a:buFont typeface="Wingdings" panose="05000000000000000000" pitchFamily="2" charset="2"/>
              <a:buChar char="§"/>
            </a:pPr>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400" b="1" dirty="0" smtClean="0">
                <a:solidFill>
                  <a:prstClr val="black"/>
                </a:solidFill>
                <a:latin typeface="Times New Roman" panose="02020603050405020304" pitchFamily="18" charset="0"/>
                <a:cs typeface="Times New Roman" panose="02020603050405020304" pitchFamily="18" charset="0"/>
              </a:rPr>
              <a:t>Thursday</a:t>
            </a:r>
            <a:r>
              <a:rPr lang="en-US" sz="1400" b="1" dirty="0">
                <a:solidFill>
                  <a:prstClr val="black"/>
                </a:solidFill>
                <a:latin typeface="Times New Roman" panose="02020603050405020304" pitchFamily="18" charset="0"/>
                <a:cs typeface="Times New Roman" panose="02020603050405020304" pitchFamily="18" charset="0"/>
              </a:rPr>
              <a:t>, January </a:t>
            </a:r>
            <a:r>
              <a:rPr lang="en-US" sz="1400" b="1" dirty="0" smtClean="0">
                <a:solidFill>
                  <a:prstClr val="black"/>
                </a:solidFill>
                <a:latin typeface="Times New Roman" panose="02020603050405020304" pitchFamily="18" charset="0"/>
                <a:cs typeface="Times New Roman" panose="02020603050405020304" pitchFamily="18" charset="0"/>
              </a:rPr>
              <a:t>5</a:t>
            </a:r>
          </a:p>
          <a:p>
            <a:pPr marL="285750" lvl="0" indent="-2857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compiles </a:t>
            </a:r>
            <a:r>
              <a:rPr lang="en-US" sz="1200" dirty="0">
                <a:solidFill>
                  <a:prstClr val="black"/>
                </a:solidFill>
                <a:latin typeface="Times New Roman" panose="02020603050405020304" pitchFamily="18" charset="0"/>
                <a:cs typeface="Times New Roman" panose="02020603050405020304" pitchFamily="18" charset="0"/>
              </a:rPr>
              <a:t>s</a:t>
            </a:r>
            <a:r>
              <a:rPr lang="en-US" sz="1200" dirty="0" smtClean="0">
                <a:solidFill>
                  <a:prstClr val="black"/>
                </a:solidFill>
                <a:latin typeface="Times New Roman" panose="02020603050405020304" pitchFamily="18" charset="0"/>
                <a:cs typeface="Times New Roman" panose="02020603050405020304" pitchFamily="18" charset="0"/>
              </a:rPr>
              <a:t>ituation </a:t>
            </a:r>
            <a:r>
              <a:rPr lang="en-US" sz="1200" dirty="0">
                <a:solidFill>
                  <a:prstClr val="black"/>
                </a:solidFill>
                <a:latin typeface="Times New Roman" panose="02020603050405020304" pitchFamily="18" charset="0"/>
                <a:cs typeface="Times New Roman" panose="02020603050405020304" pitchFamily="18" charset="0"/>
              </a:rPr>
              <a:t>u</a:t>
            </a:r>
            <a:r>
              <a:rPr lang="en-US" sz="1200" dirty="0" smtClean="0">
                <a:solidFill>
                  <a:prstClr val="black"/>
                </a:solidFill>
                <a:latin typeface="Times New Roman" panose="02020603050405020304" pitchFamily="18" charset="0"/>
                <a:cs typeface="Times New Roman" panose="02020603050405020304" pitchFamily="18" charset="0"/>
              </a:rPr>
              <a:t>pdate report  and disseminated to local, state and federal partners</a:t>
            </a:r>
          </a:p>
          <a:p>
            <a:pPr marL="285750" lvl="0" indent="-285750">
              <a:buFont typeface="Wingdings" panose="05000000000000000000" pitchFamily="2" charset="2"/>
              <a:buChar char="§"/>
            </a:pPr>
            <a:r>
              <a:rPr lang="en-US" sz="1200" dirty="0" smtClean="0">
                <a:latin typeface="Times New Roman" panose="02020603050405020304" pitchFamily="18" charset="0"/>
                <a:ea typeface="Calibri"/>
                <a:cs typeface="Times New Roman" panose="02020603050405020304" pitchFamily="18" charset="0"/>
              </a:rPr>
              <a:t>Began </a:t>
            </a:r>
            <a:r>
              <a:rPr lang="en-US" sz="1200" dirty="0">
                <a:latin typeface="Times New Roman" panose="02020603050405020304" pitchFamily="18" charset="0"/>
                <a:ea typeface="Calibri"/>
                <a:cs typeface="Times New Roman" panose="02020603050405020304" pitchFamily="18" charset="0"/>
              </a:rPr>
              <a:t>hosting the daily Jurisdictional Coordination Calls at 11:00 each day which continue </a:t>
            </a:r>
            <a:endParaRPr lang="en-US" sz="1200" dirty="0" smtClean="0">
              <a:latin typeface="Times New Roman" panose="02020603050405020304" pitchFamily="18" charset="0"/>
              <a:ea typeface="Calibri"/>
              <a:cs typeface="Times New Roman" panose="02020603050405020304" pitchFamily="18" charset="0"/>
            </a:endParaRPr>
          </a:p>
          <a:p>
            <a:pPr lvl="0"/>
            <a:r>
              <a:rPr lang="en-US" sz="1200" dirty="0" smtClean="0">
                <a:latin typeface="Times New Roman" panose="02020603050405020304" pitchFamily="18" charset="0"/>
                <a:ea typeface="Calibri"/>
                <a:cs typeface="Times New Roman" panose="02020603050405020304" pitchFamily="18" charset="0"/>
              </a:rPr>
              <a:t>to </a:t>
            </a:r>
            <a:r>
              <a:rPr lang="en-US" sz="1200" dirty="0">
                <a:latin typeface="Times New Roman" panose="02020603050405020304" pitchFamily="18" charset="0"/>
                <a:ea typeface="Calibri"/>
                <a:cs typeface="Times New Roman" panose="02020603050405020304" pitchFamily="18" charset="0"/>
              </a:rPr>
              <a:t>this day. All potentially affected jurisdictions were invited to the call; cities, tribal nations, </a:t>
            </a:r>
            <a:endParaRPr lang="en-US" sz="1200" dirty="0" smtClean="0">
              <a:latin typeface="Times New Roman" panose="02020603050405020304" pitchFamily="18" charset="0"/>
              <a:ea typeface="Calibri"/>
              <a:cs typeface="Times New Roman" panose="02020603050405020304" pitchFamily="18" charset="0"/>
            </a:endParaRPr>
          </a:p>
          <a:p>
            <a:pPr lvl="0"/>
            <a:r>
              <a:rPr lang="en-US" sz="1200" dirty="0" smtClean="0">
                <a:latin typeface="Times New Roman" panose="02020603050405020304" pitchFamily="18" charset="0"/>
                <a:ea typeface="Calibri"/>
                <a:cs typeface="Times New Roman" panose="02020603050405020304" pitchFamily="18" charset="0"/>
              </a:rPr>
              <a:t>counties</a:t>
            </a:r>
            <a:r>
              <a:rPr lang="en-US" sz="1200" dirty="0">
                <a:latin typeface="Times New Roman" panose="02020603050405020304" pitchFamily="18" charset="0"/>
                <a:ea typeface="Calibri"/>
                <a:cs typeface="Times New Roman" panose="02020603050405020304" pitchFamily="18" charset="0"/>
              </a:rPr>
              <a:t>, state agencies and special districts.</a:t>
            </a:r>
            <a:endParaRPr lang="en-US" sz="1200" dirty="0" smtClean="0">
              <a:solidFill>
                <a:prstClr val="black"/>
              </a:solidFill>
              <a:latin typeface="Times New Roman" panose="02020603050405020304" pitchFamily="18" charset="0"/>
              <a:cs typeface="Times New Roman" panose="02020603050405020304" pitchFamily="18" charset="0"/>
            </a:endParaRPr>
          </a:p>
          <a:p>
            <a:pPr lvl="0"/>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400" b="1" dirty="0" smtClean="0">
                <a:solidFill>
                  <a:prstClr val="black"/>
                </a:solidFill>
                <a:latin typeface="Times New Roman" panose="02020603050405020304" pitchFamily="18" charset="0"/>
                <a:cs typeface="Times New Roman" panose="02020603050405020304" pitchFamily="18" charset="0"/>
              </a:rPr>
              <a:t>Friday</a:t>
            </a:r>
            <a:r>
              <a:rPr lang="en-US" sz="1400" b="1" dirty="0">
                <a:solidFill>
                  <a:prstClr val="black"/>
                </a:solidFill>
                <a:latin typeface="Times New Roman" panose="02020603050405020304" pitchFamily="18" charset="0"/>
                <a:cs typeface="Times New Roman" panose="02020603050405020304" pitchFamily="18" charset="0"/>
              </a:rPr>
              <a:t>, January </a:t>
            </a:r>
            <a:r>
              <a:rPr lang="en-US" sz="1400" b="1" dirty="0" smtClean="0">
                <a:solidFill>
                  <a:prstClr val="black"/>
                </a:solidFill>
                <a:latin typeface="Times New Roman" panose="02020603050405020304" pitchFamily="18" charset="0"/>
                <a:cs typeface="Times New Roman" panose="02020603050405020304" pitchFamily="18" charset="0"/>
              </a:rPr>
              <a:t>6</a:t>
            </a:r>
          </a:p>
          <a:p>
            <a:pPr marL="285750" lvl="0" indent="-2857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coordinates</a:t>
            </a:r>
            <a:r>
              <a:rPr lang="en-US" sz="1200" dirty="0">
                <a:solidFill>
                  <a:prstClr val="black"/>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preparation efforts for local jurisdictions individual emergency declarations</a:t>
            </a:r>
            <a:endParaRPr lang="en-US" sz="1200" dirty="0">
              <a:solidFill>
                <a:prstClr val="black"/>
              </a:solidFill>
              <a:latin typeface="Times New Roman" panose="02020603050405020304" pitchFamily="18" charset="0"/>
              <a:cs typeface="Times New Roman" panose="02020603050405020304" pitchFamily="18" charset="0"/>
            </a:endParaRPr>
          </a:p>
          <a:p>
            <a:pPr lvl="0"/>
            <a:endParaRPr lang="en-US" sz="1200" dirty="0" smtClean="0">
              <a:solidFill>
                <a:prstClr val="black"/>
              </a:solidFill>
              <a:latin typeface="Times New Roman" panose="02020603050405020304" pitchFamily="18" charset="0"/>
              <a:cs typeface="Times New Roman" panose="02020603050405020304" pitchFamily="18" charset="0"/>
            </a:endParaRPr>
          </a:p>
          <a:p>
            <a:pPr lvl="0"/>
            <a:endParaRPr lang="en-US" sz="1400" b="1" dirty="0">
              <a:solidFill>
                <a:prstClr val="black"/>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400" b="1" dirty="0">
              <a:solidFill>
                <a:prstClr val="black"/>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400" b="1" dirty="0">
              <a:solidFill>
                <a:prstClr val="black"/>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400" b="1" dirty="0">
              <a:solidFill>
                <a:prstClr val="black"/>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400" b="1" dirty="0">
              <a:solidFill>
                <a:prstClr val="black"/>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endParaRPr lang="en-US" sz="1400" b="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555" y="654568"/>
            <a:ext cx="3324997" cy="249374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9907"/>
          <a:stretch/>
        </p:blipFill>
        <p:spPr>
          <a:xfrm>
            <a:off x="6265653" y="3429000"/>
            <a:ext cx="2727899"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209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Historic Snowfall Data </a:t>
            </a:r>
            <a:endParaRPr lang="en-US" sz="3600" dirty="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1279" y="1600200"/>
            <a:ext cx="76814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1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324600"/>
            <a:ext cx="2743200" cy="381000"/>
          </a:xfrm>
        </p:spPr>
        <p:txBody>
          <a:bodyPr>
            <a:normAutofit/>
          </a:bodyPr>
          <a:lstStyle/>
          <a:p>
            <a:r>
              <a:rPr lang="en-US" sz="900" dirty="0" smtClean="0"/>
              <a:t>Northern Nevada Winter Storm Event 2017</a:t>
            </a:r>
            <a:endParaRPr lang="en-US" sz="900" dirty="0"/>
          </a:p>
        </p:txBody>
      </p:sp>
      <p:sp>
        <p:nvSpPr>
          <p:cNvPr id="3" name="Content Placeholder 2"/>
          <p:cNvSpPr>
            <a:spLocks noGrp="1"/>
          </p:cNvSpPr>
          <p:nvPr>
            <p:ph idx="1"/>
          </p:nvPr>
        </p:nvSpPr>
        <p:spPr>
          <a:xfrm>
            <a:off x="1219200" y="0"/>
            <a:ext cx="6248400" cy="762000"/>
          </a:xfrm>
        </p:spPr>
        <p:txBody>
          <a:bodyPr>
            <a:normAutofit fontScale="92500"/>
          </a:bodyPr>
          <a:lstStyle/>
          <a:p>
            <a:pPr marL="0" indent="0">
              <a:buNone/>
            </a:pP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State of Nevada Significant Events</a:t>
            </a:r>
            <a:endParaRPr lang="en-US" dirty="0"/>
          </a:p>
        </p:txBody>
      </p:sp>
      <p:sp>
        <p:nvSpPr>
          <p:cNvPr id="4" name="TextBox 3"/>
          <p:cNvSpPr txBox="1"/>
          <p:nvPr/>
        </p:nvSpPr>
        <p:spPr>
          <a:xfrm>
            <a:off x="264236" y="687002"/>
            <a:ext cx="8534400" cy="4431983"/>
          </a:xfrm>
          <a:prstGeom prst="rect">
            <a:avLst/>
          </a:prstGeom>
          <a:noFill/>
        </p:spPr>
        <p:txBody>
          <a:bodyPr wrap="squar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Friday, January 6</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US Army Corps of Engineers contacts are obtained for potential future assistance</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American Red Cross region-wide assistance on stand-by</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Washoe County Mass Care on stand-by to coordinate evacuation shelters</a:t>
            </a:r>
          </a:p>
          <a:p>
            <a:pPr marL="171450" indent="-171450">
              <a:buFont typeface="Wingdings" panose="05000000000000000000" pitchFamily="2" charset="2"/>
              <a:buChar char="§"/>
            </a:pPr>
            <a:r>
              <a:rPr lang="en-US" sz="1200" dirty="0">
                <a:solidFill>
                  <a:srgbClr val="000000"/>
                </a:solidFill>
                <a:latin typeface="Times New Roman" panose="02020603050405020304" pitchFamily="18" charset="0"/>
                <a:cs typeface="Times New Roman" panose="02020603050405020304" pitchFamily="18" charset="0"/>
              </a:rPr>
              <a:t>Monitoring 800Mhz </a:t>
            </a:r>
            <a:r>
              <a:rPr lang="en-US" sz="1200" dirty="0" err="1">
                <a:solidFill>
                  <a:srgbClr val="000000"/>
                </a:solidFill>
                <a:latin typeface="Times New Roman" panose="02020603050405020304" pitchFamily="18" charset="0"/>
                <a:cs typeface="Times New Roman" panose="02020603050405020304" pitchFamily="18" charset="0"/>
              </a:rPr>
              <a:t>Edac</a:t>
            </a:r>
            <a:r>
              <a:rPr lang="en-US" sz="1200" dirty="0">
                <a:solidFill>
                  <a:srgbClr val="000000"/>
                </a:solidFill>
                <a:latin typeface="Times New Roman" panose="02020603050405020304" pitchFamily="18" charset="0"/>
                <a:cs typeface="Times New Roman" panose="02020603050405020304" pitchFamily="18" charset="0"/>
              </a:rPr>
              <a:t>, Ares HF, VHF local area 911 dispatch </a:t>
            </a:r>
            <a:endParaRPr lang="en-US" sz="1200" dirty="0" smtClean="0">
              <a:solidFill>
                <a:srgbClr val="000000"/>
              </a:solidFill>
              <a:latin typeface="Times New Roman" panose="02020603050405020304" pitchFamily="18" charset="0"/>
              <a:cs typeface="Times New Roman" panose="02020603050405020304" pitchFamily="18" charset="0"/>
            </a:endParaRPr>
          </a:p>
          <a:p>
            <a:endParaRPr lang="en-US" sz="1400" b="1" dirty="0" smtClean="0">
              <a:solidFill>
                <a:prstClr val="black"/>
              </a:solidFill>
              <a:latin typeface="Times New Roman" panose="02020603050405020304" pitchFamily="18" charset="0"/>
              <a:cs typeface="Times New Roman" panose="02020603050405020304" pitchFamily="18" charset="0"/>
            </a:endParaRPr>
          </a:p>
          <a:p>
            <a:r>
              <a:rPr lang="en-US" sz="1400" b="1" dirty="0" smtClean="0">
                <a:solidFill>
                  <a:prstClr val="black"/>
                </a:solidFill>
                <a:latin typeface="Times New Roman" panose="02020603050405020304" pitchFamily="18" charset="0"/>
                <a:cs typeface="Times New Roman" panose="02020603050405020304" pitchFamily="18" charset="0"/>
              </a:rPr>
              <a:t>Saturday, January 7</a:t>
            </a: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State Emergency Operations Center is activated </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Governor </a:t>
            </a:r>
            <a:r>
              <a:rPr lang="en-US" sz="1200" dirty="0">
                <a:solidFill>
                  <a:prstClr val="black"/>
                </a:solidFill>
                <a:latin typeface="Times New Roman" panose="02020603050405020304" pitchFamily="18" charset="0"/>
                <a:cs typeface="Times New Roman" panose="02020603050405020304" pitchFamily="18" charset="0"/>
              </a:rPr>
              <a:t>Sandoval has declared a state of emergency due to the severe weather system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developing </a:t>
            </a:r>
            <a:r>
              <a:rPr lang="en-US" sz="1200" dirty="0">
                <a:solidFill>
                  <a:prstClr val="black"/>
                </a:solidFill>
                <a:latin typeface="Times New Roman" panose="02020603050405020304" pitchFamily="18" charset="0"/>
                <a:cs typeface="Times New Roman" panose="02020603050405020304" pitchFamily="18" charset="0"/>
              </a:rPr>
              <a:t>in northern Nevada and the consequent danger to life and damage to property. </a:t>
            </a:r>
            <a:r>
              <a:rPr lang="en-US" sz="1200" dirty="0" smtClean="0">
                <a:solidFill>
                  <a:prstClr val="black"/>
                </a:solidFill>
                <a:latin typeface="Times New Roman" panose="02020603050405020304" pitchFamily="18" charset="0"/>
                <a:cs typeface="Times New Roman" panose="02020603050405020304" pitchFamily="18" charset="0"/>
              </a:rPr>
              <a:t>The </a:t>
            </a:r>
            <a:r>
              <a:rPr lang="en-US" sz="1200" dirty="0">
                <a:solidFill>
                  <a:prstClr val="black"/>
                </a:solidFill>
                <a:latin typeface="Times New Roman" panose="02020603050405020304" pitchFamily="18" charset="0"/>
                <a:cs typeface="Times New Roman" panose="02020603050405020304" pitchFamily="18" charset="0"/>
              </a:rPr>
              <a:t>Governor directed all state </a:t>
            </a:r>
            <a:r>
              <a:rPr lang="en-US" sz="1200" dirty="0" smtClean="0">
                <a:solidFill>
                  <a:prstClr val="black"/>
                </a:solidFill>
                <a:latin typeface="Times New Roman" panose="02020603050405020304" pitchFamily="18" charset="0"/>
                <a:cs typeface="Times New Roman" panose="02020603050405020304" pitchFamily="18" charset="0"/>
              </a:rPr>
              <a:t>agencies to supplement </a:t>
            </a:r>
            <a:r>
              <a:rPr lang="en-US" sz="1200" dirty="0">
                <a:solidFill>
                  <a:prstClr val="black"/>
                </a:solidFill>
                <a:latin typeface="Times New Roman" panose="02020603050405020304" pitchFamily="18" charset="0"/>
                <a:cs typeface="Times New Roman" panose="02020603050405020304" pitchFamily="18" charset="0"/>
              </a:rPr>
              <a:t>the efforts of Washoe, Douglas, Lyon, </a:t>
            </a:r>
            <a:r>
              <a:rPr lang="en-US" sz="1200" dirty="0" smtClean="0">
                <a:solidFill>
                  <a:prstClr val="black"/>
                </a:solidFill>
                <a:latin typeface="Times New Roman" panose="02020603050405020304" pitchFamily="18" charset="0"/>
                <a:cs typeface="Times New Roman" panose="02020603050405020304" pitchFamily="18" charset="0"/>
              </a:rPr>
              <a:t>and </a:t>
            </a:r>
            <a:r>
              <a:rPr lang="en-US" sz="1200" dirty="0" err="1">
                <a:solidFill>
                  <a:prstClr val="black"/>
                </a:solidFill>
                <a:latin typeface="Times New Roman" panose="02020603050405020304" pitchFamily="18" charset="0"/>
                <a:cs typeface="Times New Roman" panose="02020603050405020304" pitchFamily="18" charset="0"/>
              </a:rPr>
              <a:t>Storey</a:t>
            </a:r>
            <a:r>
              <a:rPr lang="en-US" sz="1200" dirty="0">
                <a:solidFill>
                  <a:prstClr val="black"/>
                </a:solidFill>
                <a:latin typeface="Times New Roman" panose="02020603050405020304" pitchFamily="18" charset="0"/>
                <a:cs typeface="Times New Roman" panose="02020603050405020304" pitchFamily="18" charset="0"/>
              </a:rPr>
              <a:t> counties, the City of Carson City, the Reno-Sparks Indian Colony, and the Pyramid Lake Paiute Tribes. </a:t>
            </a:r>
            <a:endParaRPr lang="en-US" sz="1200" dirty="0" smtClean="0">
              <a:solidFill>
                <a:prstClr val="black"/>
              </a:solidFill>
              <a:latin typeface="Times New Roman" panose="02020603050405020304" pitchFamily="18" charset="0"/>
              <a:cs typeface="Times New Roman" panose="02020603050405020304" pitchFamily="18" charset="0"/>
            </a:endParaRP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Governor ordered all non-essential </a:t>
            </a:r>
          </a:p>
          <a:p>
            <a:r>
              <a:rPr lang="en-US" sz="1200" dirty="0" smtClean="0">
                <a:solidFill>
                  <a:prstClr val="black"/>
                </a:solidFill>
                <a:latin typeface="Times New Roman" panose="02020603050405020304" pitchFamily="18" charset="0"/>
                <a:cs typeface="Times New Roman" panose="02020603050405020304" pitchFamily="18" charset="0"/>
              </a:rPr>
              <a:t>state workers in northern Nevada </a:t>
            </a:r>
          </a:p>
          <a:p>
            <a:r>
              <a:rPr lang="en-US" sz="1200" dirty="0" smtClean="0">
                <a:solidFill>
                  <a:prstClr val="black"/>
                </a:solidFill>
                <a:latin typeface="Times New Roman" panose="02020603050405020304" pitchFamily="18" charset="0"/>
                <a:cs typeface="Times New Roman" panose="02020603050405020304" pitchFamily="18" charset="0"/>
              </a:rPr>
              <a:t>to stay home on Monday</a:t>
            </a:r>
          </a:p>
          <a:p>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DEM staff assisted with ordering and </a:t>
            </a:r>
          </a:p>
          <a:p>
            <a:r>
              <a:rPr lang="en-US" sz="1200" dirty="0" smtClean="0">
                <a:solidFill>
                  <a:prstClr val="black"/>
                </a:solidFill>
                <a:latin typeface="Times New Roman" panose="02020603050405020304" pitchFamily="18" charset="0"/>
                <a:cs typeface="Times New Roman" panose="02020603050405020304" pitchFamily="18" charset="0"/>
              </a:rPr>
              <a:t>deploying resources to local jurisdictions</a:t>
            </a:r>
          </a:p>
          <a:p>
            <a:r>
              <a:rPr lang="en-US" sz="1200" dirty="0" smtClean="0">
                <a:solidFill>
                  <a:prstClr val="black"/>
                </a:solidFill>
                <a:latin typeface="Times New Roman" panose="02020603050405020304" pitchFamily="18" charset="0"/>
                <a:cs typeface="Times New Roman" panose="02020603050405020304" pitchFamily="18" charset="0"/>
              </a:rPr>
              <a:t>And tribal nations.</a:t>
            </a:r>
            <a:r>
              <a:rPr lang="en-US" sz="1200" dirty="0">
                <a:solidFill>
                  <a:prstClr val="black"/>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To date 125 resources </a:t>
            </a:r>
          </a:p>
          <a:p>
            <a:r>
              <a:rPr lang="en-US" sz="1200" dirty="0" smtClean="0">
                <a:solidFill>
                  <a:prstClr val="black"/>
                </a:solidFill>
                <a:latin typeface="Times New Roman" panose="02020603050405020304" pitchFamily="18" charset="0"/>
                <a:cs typeface="Times New Roman" panose="02020603050405020304" pitchFamily="18" charset="0"/>
              </a:rPr>
              <a:t>were requested for this incident.</a:t>
            </a:r>
          </a:p>
          <a:p>
            <a:pPr marL="171450" indent="-171450">
              <a:buFont typeface="Wingdings" panose="05000000000000000000" pitchFamily="2" charset="2"/>
              <a:buChar char="§"/>
            </a:pPr>
            <a:endParaRPr lang="en-US" sz="1200" dirty="0">
              <a:solidFill>
                <a:prstClr val="black"/>
              </a:solidFill>
              <a:latin typeface="Times New Roman" panose="02020603050405020304" pitchFamily="18" charset="0"/>
              <a:cs typeface="Times New Roman" panose="02020603050405020304" pitchFamily="18" charset="0"/>
            </a:endParaRPr>
          </a:p>
        </p:txBody>
      </p:sp>
      <p:pic>
        <p:nvPicPr>
          <p:cNvPr id="6146" name="Picture 2" descr="C:\Users\gpowell\Desktop\Gov &amp; Cal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963" y="685800"/>
            <a:ext cx="2426635" cy="167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380" t="6793" r="28172" b="9386"/>
          <a:stretch/>
        </p:blipFill>
        <p:spPr>
          <a:xfrm>
            <a:off x="2895600" y="3070371"/>
            <a:ext cx="5903037" cy="3708820"/>
          </a:xfrm>
          <a:prstGeom prst="rect">
            <a:avLst/>
          </a:prstGeom>
        </p:spPr>
      </p:pic>
    </p:spTree>
    <p:extLst>
      <p:ext uri="{BB962C8B-B14F-4D97-AF65-F5344CB8AC3E}">
        <p14:creationId xmlns:p14="http://schemas.microsoft.com/office/powerpoint/2010/main" val="18115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3077</Words>
  <Application>Microsoft Office PowerPoint</Application>
  <PresentationFormat>On-screen Show (4:3)</PresentationFormat>
  <Paragraphs>425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Northern Nevada Winter Storm Event 2017</vt:lpstr>
      <vt:lpstr>Northern Nevada Winter Storm Event 2017</vt:lpstr>
      <vt:lpstr>Northern Nevada Flood Event 2017</vt:lpstr>
      <vt:lpstr>Northern Nevada Winter Storm Event 2017</vt:lpstr>
      <vt:lpstr>Northern Nevada Winter Storm Event 2017</vt:lpstr>
      <vt:lpstr>Northern Nevada Winter Storm Event 2017</vt:lpstr>
      <vt:lpstr>PowerPoint Presentation</vt:lpstr>
      <vt:lpstr>Historic Snowfall Data </vt:lpstr>
      <vt:lpstr>Northern Nevada Winter Storm Event 2017</vt:lpstr>
      <vt:lpstr>Northern Nevada Winter Storm Event 2017</vt:lpstr>
      <vt:lpstr>Northern Nevada Winter Storm Event 2017</vt:lpstr>
      <vt:lpstr>Northern Nevada Winter Storm Event 2017</vt:lpstr>
      <vt:lpstr>Northern Nevada Winter Storm Event 2017</vt:lpstr>
      <vt:lpstr>Northern Nevada Winter Storm Event 2017</vt:lpstr>
      <vt:lpstr>Northern Nevada Winter Storm Event 2017</vt:lpstr>
      <vt:lpstr>Northern Nevada Winter Storm Event 2017</vt:lpstr>
      <vt:lpstr>Northern Nevada Winter Storm Event 2017</vt:lpstr>
      <vt:lpstr>Northern Nevada Winter Storm Event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Nevada Flood Event  2017</dc:title>
  <dc:creator>Gail E. Powell</dc:creator>
  <cp:lastModifiedBy>Gail E. Powell</cp:lastModifiedBy>
  <cp:revision>62</cp:revision>
  <cp:lastPrinted>2017-01-18T01:59:09Z</cp:lastPrinted>
  <dcterms:created xsi:type="dcterms:W3CDTF">2017-01-12T20:20:45Z</dcterms:created>
  <dcterms:modified xsi:type="dcterms:W3CDTF">2017-01-28T00:50:32Z</dcterms:modified>
</cp:coreProperties>
</file>